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26"/>
  </p:notesMasterIdLst>
  <p:handoutMasterIdLst>
    <p:handoutMasterId r:id="rId27"/>
  </p:handoutMasterIdLst>
  <p:sldIdLst>
    <p:sldId id="256" r:id="rId2"/>
    <p:sldId id="259" r:id="rId3"/>
    <p:sldId id="265" r:id="rId4"/>
    <p:sldId id="257" r:id="rId5"/>
    <p:sldId id="267" r:id="rId6"/>
    <p:sldId id="268" r:id="rId7"/>
    <p:sldId id="269" r:id="rId8"/>
    <p:sldId id="258" r:id="rId9"/>
    <p:sldId id="266" r:id="rId10"/>
    <p:sldId id="260" r:id="rId11"/>
    <p:sldId id="261" r:id="rId12"/>
    <p:sldId id="262" r:id="rId13"/>
    <p:sldId id="263" r:id="rId14"/>
    <p:sldId id="264" r:id="rId15"/>
    <p:sldId id="271" r:id="rId16"/>
    <p:sldId id="272" r:id="rId17"/>
    <p:sldId id="273" r:id="rId18"/>
    <p:sldId id="274" r:id="rId19"/>
    <p:sldId id="275" r:id="rId20"/>
    <p:sldId id="276" r:id="rId21"/>
    <p:sldId id="277" r:id="rId22"/>
    <p:sldId id="278" r:id="rId23"/>
    <p:sldId id="279" r:id="rId24"/>
    <p:sldId id="280" r:id="rId25"/>
  </p:sldIdLst>
  <p:sldSz cx="9906000" cy="6858000" type="A4"/>
  <p:notesSz cx="9906000" cy="6858000"/>
  <p:defaultTextStyle>
    <a:defPPr>
      <a:defRPr lang="de-CH"/>
    </a:defPPr>
    <a:lvl1pPr algn="l" rtl="0" eaLnBrk="0" fontAlgn="base" hangingPunct="0">
      <a:spcBef>
        <a:spcPct val="0"/>
      </a:spcBef>
      <a:spcAft>
        <a:spcPct val="0"/>
      </a:spcAft>
      <a:defRPr sz="2400" kern="1200">
        <a:solidFill>
          <a:schemeClr val="tx1"/>
        </a:solidFill>
        <a:latin typeface="Times" pitchFamily="-84" charset="0"/>
        <a:ea typeface="MS PGothic" pitchFamily="34" charset="-128"/>
        <a:cs typeface="+mn-cs"/>
      </a:defRPr>
    </a:lvl1pPr>
    <a:lvl2pPr marL="457200" algn="l" rtl="0" eaLnBrk="0" fontAlgn="base" hangingPunct="0">
      <a:spcBef>
        <a:spcPct val="0"/>
      </a:spcBef>
      <a:spcAft>
        <a:spcPct val="0"/>
      </a:spcAft>
      <a:defRPr sz="2400" kern="1200">
        <a:solidFill>
          <a:schemeClr val="tx1"/>
        </a:solidFill>
        <a:latin typeface="Times" pitchFamily="-84" charset="0"/>
        <a:ea typeface="MS PGothic" pitchFamily="34" charset="-128"/>
        <a:cs typeface="+mn-cs"/>
      </a:defRPr>
    </a:lvl2pPr>
    <a:lvl3pPr marL="914400" algn="l" rtl="0" eaLnBrk="0" fontAlgn="base" hangingPunct="0">
      <a:spcBef>
        <a:spcPct val="0"/>
      </a:spcBef>
      <a:spcAft>
        <a:spcPct val="0"/>
      </a:spcAft>
      <a:defRPr sz="2400" kern="1200">
        <a:solidFill>
          <a:schemeClr val="tx1"/>
        </a:solidFill>
        <a:latin typeface="Times" pitchFamily="-84" charset="0"/>
        <a:ea typeface="MS PGothic" pitchFamily="34" charset="-128"/>
        <a:cs typeface="+mn-cs"/>
      </a:defRPr>
    </a:lvl3pPr>
    <a:lvl4pPr marL="1371600" algn="l" rtl="0" eaLnBrk="0" fontAlgn="base" hangingPunct="0">
      <a:spcBef>
        <a:spcPct val="0"/>
      </a:spcBef>
      <a:spcAft>
        <a:spcPct val="0"/>
      </a:spcAft>
      <a:defRPr sz="2400" kern="1200">
        <a:solidFill>
          <a:schemeClr val="tx1"/>
        </a:solidFill>
        <a:latin typeface="Times" pitchFamily="-84" charset="0"/>
        <a:ea typeface="MS PGothic" pitchFamily="34" charset="-128"/>
        <a:cs typeface="+mn-cs"/>
      </a:defRPr>
    </a:lvl4pPr>
    <a:lvl5pPr marL="1828800" algn="l" rtl="0" eaLnBrk="0" fontAlgn="base" hangingPunct="0">
      <a:spcBef>
        <a:spcPct val="0"/>
      </a:spcBef>
      <a:spcAft>
        <a:spcPct val="0"/>
      </a:spcAft>
      <a:defRPr sz="2400" kern="1200">
        <a:solidFill>
          <a:schemeClr val="tx1"/>
        </a:solidFill>
        <a:latin typeface="Times" pitchFamily="-84" charset="0"/>
        <a:ea typeface="MS PGothic" pitchFamily="34" charset="-128"/>
        <a:cs typeface="+mn-cs"/>
      </a:defRPr>
    </a:lvl5pPr>
    <a:lvl6pPr marL="2286000" algn="l" defTabSz="914400" rtl="0" eaLnBrk="1" latinLnBrk="0" hangingPunct="1">
      <a:defRPr sz="2400" kern="1200">
        <a:solidFill>
          <a:schemeClr val="tx1"/>
        </a:solidFill>
        <a:latin typeface="Times" pitchFamily="-84" charset="0"/>
        <a:ea typeface="MS PGothic" pitchFamily="34" charset="-128"/>
        <a:cs typeface="+mn-cs"/>
      </a:defRPr>
    </a:lvl6pPr>
    <a:lvl7pPr marL="2743200" algn="l" defTabSz="914400" rtl="0" eaLnBrk="1" latinLnBrk="0" hangingPunct="1">
      <a:defRPr sz="2400" kern="1200">
        <a:solidFill>
          <a:schemeClr val="tx1"/>
        </a:solidFill>
        <a:latin typeface="Times" pitchFamily="-84" charset="0"/>
        <a:ea typeface="MS PGothic" pitchFamily="34" charset="-128"/>
        <a:cs typeface="+mn-cs"/>
      </a:defRPr>
    </a:lvl7pPr>
    <a:lvl8pPr marL="3200400" algn="l" defTabSz="914400" rtl="0" eaLnBrk="1" latinLnBrk="0" hangingPunct="1">
      <a:defRPr sz="2400" kern="1200">
        <a:solidFill>
          <a:schemeClr val="tx1"/>
        </a:solidFill>
        <a:latin typeface="Times" pitchFamily="-84" charset="0"/>
        <a:ea typeface="MS PGothic" pitchFamily="34" charset="-128"/>
        <a:cs typeface="+mn-cs"/>
      </a:defRPr>
    </a:lvl8pPr>
    <a:lvl9pPr marL="3657600" algn="l" defTabSz="914400" rtl="0" eaLnBrk="1" latinLnBrk="0" hangingPunct="1">
      <a:defRPr sz="2400" kern="1200">
        <a:solidFill>
          <a:schemeClr val="tx1"/>
        </a:solidFill>
        <a:latin typeface="Times" pitchFamily="-84" charset="0"/>
        <a:ea typeface="MS PGothic" pitchFamily="3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frameSlides="1"/>
  <p:clrMru>
    <a:srgbClr val="F3F5D4"/>
    <a:srgbClr val="EDF0C3"/>
    <a:srgbClr val="8C8C8C"/>
    <a:srgbClr val="B3B3B3"/>
    <a:srgbClr val="A60030"/>
    <a:srgbClr val="B822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1" autoAdjust="0"/>
    <p:restoredTop sz="94683" autoAdjust="0"/>
  </p:normalViewPr>
  <p:slideViewPr>
    <p:cSldViewPr>
      <p:cViewPr>
        <p:scale>
          <a:sx n="80" d="100"/>
          <a:sy n="80" d="100"/>
        </p:scale>
        <p:origin x="-672" y="-588"/>
      </p:cViewPr>
      <p:guideLst>
        <p:guide orient="horz" pos="1341"/>
        <p:guide pos="336"/>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2" name="Rectangle 2"/>
          <p:cNvSpPr>
            <a:spLocks noGrp="1" noChangeArrowheads="1"/>
          </p:cNvSpPr>
          <p:nvPr>
            <p:ph type="hdr" sz="quarter"/>
          </p:nvPr>
        </p:nvSpPr>
        <p:spPr bwMode="auto">
          <a:xfrm>
            <a:off x="0" y="0"/>
            <a:ext cx="426720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defRPr sz="1200">
                <a:latin typeface="Times" charset="0"/>
                <a:ea typeface="ＭＳ Ｐゴシック" charset="0"/>
                <a:cs typeface="+mn-cs"/>
              </a:defRPr>
            </a:lvl1pPr>
          </a:lstStyle>
          <a:p>
            <a:pPr>
              <a:defRPr/>
            </a:pPr>
            <a:endParaRPr lang="de-CH"/>
          </a:p>
        </p:txBody>
      </p:sp>
      <p:sp>
        <p:nvSpPr>
          <p:cNvPr id="20483" name="Rectangle 3"/>
          <p:cNvSpPr>
            <a:spLocks noGrp="1" noChangeArrowheads="1"/>
          </p:cNvSpPr>
          <p:nvPr>
            <p:ph type="dt" sz="quarter" idx="1"/>
          </p:nvPr>
        </p:nvSpPr>
        <p:spPr bwMode="auto">
          <a:xfrm>
            <a:off x="5638800" y="0"/>
            <a:ext cx="426720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r">
              <a:defRPr sz="1200">
                <a:latin typeface="Times" charset="0"/>
                <a:ea typeface="ＭＳ Ｐゴシック" charset="0"/>
                <a:cs typeface="+mn-cs"/>
              </a:defRPr>
            </a:lvl1pPr>
          </a:lstStyle>
          <a:p>
            <a:pPr>
              <a:defRPr/>
            </a:pPr>
            <a:endParaRPr lang="de-CH"/>
          </a:p>
        </p:txBody>
      </p:sp>
      <p:sp>
        <p:nvSpPr>
          <p:cNvPr id="20484" name="Rectangle 4"/>
          <p:cNvSpPr>
            <a:spLocks noGrp="1" noChangeArrowheads="1"/>
          </p:cNvSpPr>
          <p:nvPr>
            <p:ph type="ftr" sz="quarter" idx="2"/>
          </p:nvPr>
        </p:nvSpPr>
        <p:spPr bwMode="auto">
          <a:xfrm>
            <a:off x="0" y="6477000"/>
            <a:ext cx="426720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defRPr sz="1200">
                <a:latin typeface="Times" charset="0"/>
                <a:ea typeface="ＭＳ Ｐゴシック" charset="0"/>
                <a:cs typeface="+mn-cs"/>
              </a:defRPr>
            </a:lvl1pPr>
          </a:lstStyle>
          <a:p>
            <a:pPr>
              <a:defRPr/>
            </a:pPr>
            <a:endParaRPr lang="de-CH"/>
          </a:p>
        </p:txBody>
      </p:sp>
      <p:sp>
        <p:nvSpPr>
          <p:cNvPr id="20485" name="Rectangle 5"/>
          <p:cNvSpPr>
            <a:spLocks noGrp="1" noChangeArrowheads="1"/>
          </p:cNvSpPr>
          <p:nvPr>
            <p:ph type="sldNum" sz="quarter" idx="3"/>
          </p:nvPr>
        </p:nvSpPr>
        <p:spPr bwMode="auto">
          <a:xfrm>
            <a:off x="5638800" y="6477000"/>
            <a:ext cx="426720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lgn="r">
              <a:defRPr sz="1200"/>
            </a:lvl1pPr>
          </a:lstStyle>
          <a:p>
            <a:fld id="{243C6039-A323-4846-8A27-19FAD65F7C6B}" type="slidenum">
              <a:rPr lang="de-CH"/>
              <a:pPr/>
              <a:t>‹Nr.›</a:t>
            </a:fld>
            <a:endParaRPr lang="de-CH"/>
          </a:p>
        </p:txBody>
      </p:sp>
    </p:spTree>
    <p:extLst>
      <p:ext uri="{BB962C8B-B14F-4D97-AF65-F5344CB8AC3E}">
        <p14:creationId xmlns:p14="http://schemas.microsoft.com/office/powerpoint/2010/main" val="42325313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jpg>
</file>

<file path=ppt/media/image19.jpg>
</file>

<file path=ppt/media/image2.jpeg>
</file>

<file path=ppt/media/image20.jpg>
</file>

<file path=ppt/media/image21.jpg>
</file>

<file path=ppt/media/image2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42926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defRPr sz="1200">
                <a:latin typeface="Times" charset="0"/>
                <a:ea typeface="ＭＳ Ｐゴシック" charset="0"/>
                <a:cs typeface="+mn-cs"/>
              </a:defRPr>
            </a:lvl1pPr>
          </a:lstStyle>
          <a:p>
            <a:pPr>
              <a:defRPr/>
            </a:pPr>
            <a:endParaRPr lang="de-CH"/>
          </a:p>
        </p:txBody>
      </p:sp>
      <p:sp>
        <p:nvSpPr>
          <p:cNvPr id="2051" name="Rectangle 3"/>
          <p:cNvSpPr>
            <a:spLocks noGrp="1" noChangeArrowheads="1"/>
          </p:cNvSpPr>
          <p:nvPr>
            <p:ph type="dt" idx="1"/>
          </p:nvPr>
        </p:nvSpPr>
        <p:spPr bwMode="auto">
          <a:xfrm>
            <a:off x="5613400" y="0"/>
            <a:ext cx="42926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r">
              <a:defRPr sz="1200">
                <a:latin typeface="Times" charset="0"/>
                <a:ea typeface="ＭＳ Ｐゴシック" charset="0"/>
                <a:cs typeface="+mn-cs"/>
              </a:defRPr>
            </a:lvl1pPr>
          </a:lstStyle>
          <a:p>
            <a:pPr>
              <a:defRPr/>
            </a:pPr>
            <a:endParaRPr lang="de-CH"/>
          </a:p>
        </p:txBody>
      </p:sp>
      <p:sp>
        <p:nvSpPr>
          <p:cNvPr id="2052" name="Rectangle 4"/>
          <p:cNvSpPr>
            <a:spLocks noGrp="1" noRot="1" noChangeAspect="1" noChangeArrowheads="1" noTextEdit="1"/>
          </p:cNvSpPr>
          <p:nvPr>
            <p:ph type="sldImg" idx="2"/>
          </p:nvPr>
        </p:nvSpPr>
        <p:spPr bwMode="auto">
          <a:xfrm>
            <a:off x="3095625" y="514350"/>
            <a:ext cx="3714750" cy="257175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2053" name="Rectangle 5"/>
          <p:cNvSpPr>
            <a:spLocks noGrp="1" noChangeArrowheads="1"/>
          </p:cNvSpPr>
          <p:nvPr>
            <p:ph type="body" sz="quarter" idx="3"/>
          </p:nvPr>
        </p:nvSpPr>
        <p:spPr bwMode="auto">
          <a:xfrm>
            <a:off x="1320800" y="3257550"/>
            <a:ext cx="7264400"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de-CH" noProof="0" smtClean="0"/>
              <a:t>Click to edit Master text styles</a:t>
            </a:r>
          </a:p>
          <a:p>
            <a:pPr lvl="1"/>
            <a:r>
              <a:rPr lang="de-CH" noProof="0" smtClean="0"/>
              <a:t>Second level</a:t>
            </a:r>
          </a:p>
          <a:p>
            <a:pPr lvl="2"/>
            <a:r>
              <a:rPr lang="de-CH" noProof="0" smtClean="0"/>
              <a:t>Third level</a:t>
            </a:r>
          </a:p>
          <a:p>
            <a:pPr lvl="3"/>
            <a:r>
              <a:rPr lang="de-CH" noProof="0" smtClean="0"/>
              <a:t>Fourth level</a:t>
            </a:r>
          </a:p>
          <a:p>
            <a:pPr lvl="4"/>
            <a:r>
              <a:rPr lang="de-CH" noProof="0" smtClean="0"/>
              <a:t>Fifth level</a:t>
            </a:r>
          </a:p>
        </p:txBody>
      </p:sp>
      <p:sp>
        <p:nvSpPr>
          <p:cNvPr id="2054" name="Rectangle 6"/>
          <p:cNvSpPr>
            <a:spLocks noGrp="1" noChangeArrowheads="1"/>
          </p:cNvSpPr>
          <p:nvPr>
            <p:ph type="ftr" sz="quarter" idx="4"/>
          </p:nvPr>
        </p:nvSpPr>
        <p:spPr bwMode="auto">
          <a:xfrm>
            <a:off x="0" y="6515100"/>
            <a:ext cx="42926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defRPr sz="1200">
                <a:latin typeface="Times" charset="0"/>
                <a:ea typeface="ＭＳ Ｐゴシック" charset="0"/>
                <a:cs typeface="+mn-cs"/>
              </a:defRPr>
            </a:lvl1pPr>
          </a:lstStyle>
          <a:p>
            <a:pPr>
              <a:defRPr/>
            </a:pPr>
            <a:endParaRPr lang="de-CH"/>
          </a:p>
        </p:txBody>
      </p:sp>
      <p:sp>
        <p:nvSpPr>
          <p:cNvPr id="2055" name="Rectangle 7"/>
          <p:cNvSpPr>
            <a:spLocks noGrp="1" noChangeArrowheads="1"/>
          </p:cNvSpPr>
          <p:nvPr>
            <p:ph type="sldNum" sz="quarter" idx="5"/>
          </p:nvPr>
        </p:nvSpPr>
        <p:spPr bwMode="auto">
          <a:xfrm>
            <a:off x="5613400" y="6515100"/>
            <a:ext cx="42926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lgn="r">
              <a:defRPr sz="1200"/>
            </a:lvl1pPr>
          </a:lstStyle>
          <a:p>
            <a:fld id="{B2282529-B857-4F87-9938-ED69B310F7B5}" type="slidenum">
              <a:rPr lang="de-CH"/>
              <a:pPr/>
              <a:t>‹Nr.›</a:t>
            </a:fld>
            <a:endParaRPr lang="de-CH"/>
          </a:p>
        </p:txBody>
      </p:sp>
    </p:spTree>
    <p:extLst>
      <p:ext uri="{BB962C8B-B14F-4D97-AF65-F5344CB8AC3E}">
        <p14:creationId xmlns:p14="http://schemas.microsoft.com/office/powerpoint/2010/main" val="41217019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charset="0"/>
        <a:ea typeface="MS PGothic" pitchFamily="34" charset="-128"/>
        <a:cs typeface="ＭＳ Ｐゴシック" charset="0"/>
      </a:defRPr>
    </a:lvl1pPr>
    <a:lvl2pPr marL="457200" algn="l" rtl="0" eaLnBrk="0" fontAlgn="base" hangingPunct="0">
      <a:spcBef>
        <a:spcPct val="30000"/>
      </a:spcBef>
      <a:spcAft>
        <a:spcPct val="0"/>
      </a:spcAft>
      <a:defRPr sz="1200" kern="1200">
        <a:solidFill>
          <a:schemeClr val="tx1"/>
        </a:solidFill>
        <a:latin typeface="Times"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pic>
        <p:nvPicPr>
          <p:cNvPr id="4" name="Bild 7" descr="BG.jpg"/>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0" y="0"/>
            <a:ext cx="9906000" cy="6862763"/>
          </a:xfrm>
          <a:prstGeom prst="rect">
            <a:avLst/>
          </a:prstGeom>
          <a:noFill/>
          <a:ln w="9525">
            <a:noFill/>
            <a:miter lim="800000"/>
            <a:headEnd/>
            <a:tailEnd/>
          </a:ln>
        </p:spPr>
      </p:pic>
      <p:pic>
        <p:nvPicPr>
          <p:cNvPr id="5" name="Picture 44" descr="Log_PHB_bordeau"/>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7315200" y="52388"/>
            <a:ext cx="2227263" cy="709612"/>
          </a:xfrm>
          <a:prstGeom prst="rect">
            <a:avLst/>
          </a:prstGeom>
          <a:noFill/>
          <a:ln w="9525">
            <a:noFill/>
            <a:miter lim="800000"/>
            <a:headEnd/>
            <a:tailEnd/>
          </a:ln>
        </p:spPr>
      </p:pic>
      <p:sp>
        <p:nvSpPr>
          <p:cNvPr id="4099" name="Rectangle 3"/>
          <p:cNvSpPr>
            <a:spLocks noGrp="1" noChangeArrowheads="1"/>
          </p:cNvSpPr>
          <p:nvPr>
            <p:ph type="subTitle" idx="1" hasCustomPrompt="1"/>
          </p:nvPr>
        </p:nvSpPr>
        <p:spPr>
          <a:xfrm>
            <a:off x="457200" y="1519064"/>
            <a:ext cx="8502650" cy="685800"/>
          </a:xfrm>
        </p:spPr>
        <p:txBody>
          <a:bodyPr anchor="b"/>
          <a:lstStyle>
            <a:lvl1pPr marL="0" indent="0">
              <a:buFont typeface="Times" charset="0"/>
              <a:buNone/>
              <a:defRPr sz="2000">
                <a:solidFill>
                  <a:srgbClr val="B8223F"/>
                </a:solidFill>
              </a:defRPr>
            </a:lvl1pPr>
          </a:lstStyle>
          <a:p>
            <a:pPr lvl="0"/>
            <a:r>
              <a:rPr lang="de-CH" noProof="0" dirty="0" smtClean="0"/>
              <a:t>Text durch Klicken hinzufügen</a:t>
            </a:r>
          </a:p>
        </p:txBody>
      </p:sp>
      <p:sp>
        <p:nvSpPr>
          <p:cNvPr id="4098" name="Rectangle 2"/>
          <p:cNvSpPr>
            <a:spLocks noGrp="1" noChangeArrowheads="1"/>
          </p:cNvSpPr>
          <p:nvPr>
            <p:ph type="ctrTitle"/>
          </p:nvPr>
        </p:nvSpPr>
        <p:spPr>
          <a:xfrm>
            <a:off x="457200" y="2275200"/>
            <a:ext cx="8502650" cy="1801872"/>
          </a:xfrm>
        </p:spPr>
        <p:txBody>
          <a:bodyPr anchor="t"/>
          <a:lstStyle>
            <a:lvl1pPr>
              <a:lnSpc>
                <a:spcPct val="100000"/>
              </a:lnSpc>
              <a:defRPr sz="3600" b="1" u="sng" cap="all" baseline="0">
                <a:solidFill>
                  <a:schemeClr val="tx1"/>
                </a:solidFill>
                <a:uFill>
                  <a:solidFill>
                    <a:srgbClr val="B8223F"/>
                  </a:solidFill>
                </a:uFill>
              </a:defRPr>
            </a:lvl1pPr>
          </a:lstStyle>
          <a:p>
            <a:pPr lvl="0"/>
            <a:r>
              <a:rPr lang="de-CH" noProof="0" smtClean="0"/>
              <a:t>Mastertitelformat bearbeiten</a:t>
            </a:r>
            <a:endParaRPr lang="de-CH" noProof="0" dirty="0" smtClean="0"/>
          </a:p>
        </p:txBody>
      </p:sp>
      <p:sp>
        <p:nvSpPr>
          <p:cNvPr id="7" name="Textplatzhalter 6"/>
          <p:cNvSpPr>
            <a:spLocks noGrp="1"/>
          </p:cNvSpPr>
          <p:nvPr>
            <p:ph type="body" sz="quarter" idx="10" hasCustomPrompt="1"/>
          </p:nvPr>
        </p:nvSpPr>
        <p:spPr>
          <a:xfrm>
            <a:off x="457200" y="4118400"/>
            <a:ext cx="4212000" cy="273600"/>
          </a:xfrm>
        </p:spPr>
        <p:txBody>
          <a:bodyPr/>
          <a:lstStyle>
            <a:lvl1pPr>
              <a:buNone/>
              <a:defRPr sz="1300" b="1" baseline="0"/>
            </a:lvl1pPr>
          </a:lstStyle>
          <a:p>
            <a:pPr lvl="0"/>
            <a:r>
              <a:rPr lang="de-DE" dirty="0" smtClean="0"/>
              <a:t>Vorname, Name</a:t>
            </a:r>
            <a:endParaRPr lang="de-CH"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el und Inhalt mit roter Aufzählung">
    <p:spTree>
      <p:nvGrpSpPr>
        <p:cNvPr id="1" name=""/>
        <p:cNvGrpSpPr/>
        <p:nvPr/>
      </p:nvGrpSpPr>
      <p:grpSpPr>
        <a:xfrm>
          <a:off x="0" y="0"/>
          <a:ext cx="0" cy="0"/>
          <a:chOff x="0" y="0"/>
          <a:chExt cx="0" cy="0"/>
        </a:xfrm>
      </p:grpSpPr>
      <p:sp>
        <p:nvSpPr>
          <p:cNvPr id="4" name="Textfeld 3"/>
          <p:cNvSpPr txBox="1"/>
          <p:nvPr userDrawn="1"/>
        </p:nvSpPr>
        <p:spPr>
          <a:xfrm>
            <a:off x="457200" y="475200"/>
            <a:ext cx="8992800" cy="392400"/>
          </a:xfrm>
          <a:prstGeom prst="rect">
            <a:avLst/>
          </a:prstGeom>
          <a:noFill/>
        </p:spPr>
        <p:txBody>
          <a:bodyPr wrap="none" rtlCol="0">
            <a:noAutofit/>
          </a:bodyPr>
          <a:lstStyle/>
          <a:p>
            <a:r>
              <a:rPr lang="de-CH" sz="1900" b="1" dirty="0" smtClean="0">
                <a:latin typeface="+mj-lt"/>
              </a:rPr>
              <a:t>INHALT</a:t>
            </a:r>
            <a:endParaRPr lang="en-US" sz="1900" b="1" dirty="0">
              <a:latin typeface="+mj-lt"/>
            </a:endParaRPr>
          </a:p>
        </p:txBody>
      </p:sp>
      <p:sp>
        <p:nvSpPr>
          <p:cNvPr id="10" name="Textplatzhalter 9"/>
          <p:cNvSpPr>
            <a:spLocks noGrp="1"/>
          </p:cNvSpPr>
          <p:nvPr>
            <p:ph type="body" sz="quarter" idx="15"/>
          </p:nvPr>
        </p:nvSpPr>
        <p:spPr>
          <a:xfrm>
            <a:off x="457200" y="1144800"/>
            <a:ext cx="8992800" cy="5180400"/>
          </a:xfrm>
        </p:spPr>
        <p:txBody>
          <a:bodyPr/>
          <a:lstStyle>
            <a:lvl1pPr marL="342900" indent="-342900">
              <a:buClr>
                <a:srgbClr val="B8223F"/>
              </a:buClr>
              <a:buFont typeface="+mj-lt"/>
              <a:buAutoNum type="arabicPeriod"/>
              <a:defRPr/>
            </a:lvl1pPr>
          </a:lstStyle>
          <a:p>
            <a:pPr lvl="0"/>
            <a:r>
              <a:rPr lang="de-CH" smtClean="0"/>
              <a:t>Mastertextformat bearbeiten</a:t>
            </a:r>
          </a:p>
          <a:p>
            <a:pPr lvl="1"/>
            <a:r>
              <a:rPr lang="de-CH" smtClean="0"/>
              <a:t>Zweite Ebene</a:t>
            </a:r>
          </a:p>
          <a:p>
            <a:pPr lvl="2"/>
            <a:r>
              <a:rPr lang="de-CH" smtClean="0"/>
              <a:t>Dritte Ebene</a:t>
            </a:r>
          </a:p>
          <a:p>
            <a:pPr lvl="3"/>
            <a:r>
              <a:rPr lang="de-CH" smtClean="0"/>
              <a:t>Vierte Ebene</a:t>
            </a:r>
          </a:p>
          <a:p>
            <a:pPr lvl="4"/>
            <a:r>
              <a:rPr lang="de-CH" smtClean="0"/>
              <a:t>Fünfte Ebene</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er - Titel">
    <p:spTree>
      <p:nvGrpSpPr>
        <p:cNvPr id="1" name=""/>
        <p:cNvGrpSpPr/>
        <p:nvPr/>
      </p:nvGrpSpPr>
      <p:grpSpPr>
        <a:xfrm>
          <a:off x="0" y="0"/>
          <a:ext cx="0" cy="0"/>
          <a:chOff x="0" y="0"/>
          <a:chExt cx="0" cy="0"/>
        </a:xfrm>
      </p:grpSpPr>
      <p:sp>
        <p:nvSpPr>
          <p:cNvPr id="6" name="Textplatzhalter 5"/>
          <p:cNvSpPr>
            <a:spLocks noGrp="1"/>
          </p:cNvSpPr>
          <p:nvPr>
            <p:ph type="body" sz="quarter" idx="12" hasCustomPrompt="1"/>
          </p:nvPr>
        </p:nvSpPr>
        <p:spPr>
          <a:xfrm>
            <a:off x="457200" y="1602000"/>
            <a:ext cx="8229600" cy="1198800"/>
          </a:xfrm>
        </p:spPr>
        <p:txBody>
          <a:bodyPr/>
          <a:lstStyle>
            <a:lvl1pPr marL="0" indent="0">
              <a:buNone/>
              <a:defRPr sz="3600" b="1" u="sng" cap="all" baseline="0">
                <a:uFill>
                  <a:solidFill>
                    <a:srgbClr val="B8223F"/>
                  </a:solidFill>
                </a:uFill>
              </a:defRPr>
            </a:lvl1pPr>
          </a:lstStyle>
          <a:p>
            <a:pPr lvl="0"/>
            <a:r>
              <a:rPr lang="de-CH" dirty="0" err="1" smtClean="0"/>
              <a:t>TITel</a:t>
            </a:r>
            <a:r>
              <a:rPr lang="de-CH" dirty="0" smtClean="0"/>
              <a:t> einfügen</a:t>
            </a:r>
            <a:endParaRPr lang="de-CH"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el und Inhalt">
    <p:spTree>
      <p:nvGrpSpPr>
        <p:cNvPr id="1" name=""/>
        <p:cNvGrpSpPr/>
        <p:nvPr/>
      </p:nvGrpSpPr>
      <p:grpSpPr>
        <a:xfrm>
          <a:off x="0" y="0"/>
          <a:ext cx="0" cy="0"/>
          <a:chOff x="0" y="0"/>
          <a:chExt cx="0" cy="0"/>
        </a:xfrm>
      </p:grpSpPr>
      <p:sp>
        <p:nvSpPr>
          <p:cNvPr id="7" name="Textplatzhalter 6"/>
          <p:cNvSpPr>
            <a:spLocks noGrp="1"/>
          </p:cNvSpPr>
          <p:nvPr>
            <p:ph type="body" sz="quarter" idx="12" hasCustomPrompt="1"/>
          </p:nvPr>
        </p:nvSpPr>
        <p:spPr>
          <a:xfrm>
            <a:off x="457200" y="188640"/>
            <a:ext cx="8992800" cy="288000"/>
          </a:xfrm>
        </p:spPr>
        <p:txBody>
          <a:bodyPr/>
          <a:lstStyle>
            <a:lvl1pPr marL="0" indent="0">
              <a:buNone/>
              <a:defRPr sz="1300" cap="none" baseline="0">
                <a:solidFill>
                  <a:srgbClr val="B8223F"/>
                </a:solidFill>
              </a:defRPr>
            </a:lvl1pPr>
          </a:lstStyle>
          <a:p>
            <a:pPr lvl="0"/>
            <a:r>
              <a:rPr lang="de-DE" dirty="0" smtClean="0"/>
              <a:t>Titel Kapitel</a:t>
            </a:r>
          </a:p>
        </p:txBody>
      </p:sp>
      <p:sp>
        <p:nvSpPr>
          <p:cNvPr id="2" name="Titel 1"/>
          <p:cNvSpPr>
            <a:spLocks noGrp="1"/>
          </p:cNvSpPr>
          <p:nvPr>
            <p:ph type="title" hasCustomPrompt="1"/>
          </p:nvPr>
        </p:nvSpPr>
        <p:spPr>
          <a:xfrm>
            <a:off x="457200" y="476672"/>
            <a:ext cx="8991600" cy="393278"/>
          </a:xfrm>
        </p:spPr>
        <p:txBody>
          <a:bodyPr/>
          <a:lstStyle>
            <a:lvl1pPr>
              <a:defRPr cap="all" baseline="0"/>
            </a:lvl1pPr>
          </a:lstStyle>
          <a:p>
            <a:r>
              <a:rPr lang="de-CH" dirty="0" smtClean="0"/>
              <a:t>Titel Folie</a:t>
            </a:r>
            <a:endParaRPr lang="de-DE" dirty="0"/>
          </a:p>
        </p:txBody>
      </p:sp>
      <p:sp>
        <p:nvSpPr>
          <p:cNvPr id="3" name="Inhaltsplatzhalter 2"/>
          <p:cNvSpPr>
            <a:spLocks noGrp="1"/>
          </p:cNvSpPr>
          <p:nvPr>
            <p:ph idx="1"/>
          </p:nvPr>
        </p:nvSpPr>
        <p:spPr/>
        <p:txBody>
          <a:bodyPr/>
          <a:lstStyle>
            <a:lvl1pPr marL="342900" indent="-342900">
              <a:buFont typeface="Arial" pitchFamily="34" charset="0"/>
              <a:buChar char="•"/>
              <a:defRPr/>
            </a:lvl1pPr>
          </a:lstStyle>
          <a:p>
            <a:pPr lvl="0"/>
            <a:r>
              <a:rPr lang="de-CH" smtClean="0"/>
              <a:t>Mastertextformat bearbeiten</a:t>
            </a:r>
          </a:p>
          <a:p>
            <a:pPr lvl="1"/>
            <a:r>
              <a:rPr lang="de-CH" smtClean="0"/>
              <a:t>Zweite Ebene</a:t>
            </a:r>
          </a:p>
          <a:p>
            <a:pPr lvl="2"/>
            <a:r>
              <a:rPr lang="de-CH" smtClean="0"/>
              <a:t>Dritte Ebene</a:t>
            </a:r>
          </a:p>
          <a:p>
            <a:pPr lvl="3"/>
            <a:r>
              <a:rPr lang="de-CH" smtClean="0"/>
              <a:t>Vierte Ebene</a:t>
            </a:r>
          </a:p>
          <a:p>
            <a:pPr lvl="4"/>
            <a:r>
              <a:rPr lang="de-CH" smtClean="0"/>
              <a:t>Fünfte Ebene</a:t>
            </a:r>
            <a:endParaRPr lang="de-DE"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60350"/>
            <a:ext cx="8991600" cy="609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p>
            <a:pPr lvl="0"/>
            <a:r>
              <a:rPr lang="de-CH" dirty="0" smtClean="0"/>
              <a:t>MASTERTITELFORMAT BEARBEITEN</a:t>
            </a:r>
            <a:endParaRPr lang="de-CH" dirty="0"/>
          </a:p>
        </p:txBody>
      </p:sp>
      <p:sp>
        <p:nvSpPr>
          <p:cNvPr id="1027" name="Rectangle 3"/>
          <p:cNvSpPr>
            <a:spLocks noGrp="1" noChangeArrowheads="1"/>
          </p:cNvSpPr>
          <p:nvPr>
            <p:ph type="body" idx="1"/>
          </p:nvPr>
        </p:nvSpPr>
        <p:spPr bwMode="auto">
          <a:xfrm>
            <a:off x="457200" y="1143000"/>
            <a:ext cx="8991600" cy="518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de-CH" dirty="0" smtClean="0"/>
              <a:t>Mastertextformat bearbeiten</a:t>
            </a:r>
          </a:p>
          <a:p>
            <a:pPr lvl="1"/>
            <a:r>
              <a:rPr lang="de-CH" dirty="0" smtClean="0"/>
              <a:t>Zweite Ebene</a:t>
            </a:r>
          </a:p>
          <a:p>
            <a:pPr lvl="2"/>
            <a:r>
              <a:rPr lang="de-CH" dirty="0" smtClean="0"/>
              <a:t>Dritte Ebene</a:t>
            </a:r>
          </a:p>
          <a:p>
            <a:pPr lvl="3"/>
            <a:r>
              <a:rPr lang="de-CH" dirty="0" smtClean="0"/>
              <a:t>Vierte Ebene</a:t>
            </a:r>
          </a:p>
          <a:p>
            <a:pPr lvl="4"/>
            <a:r>
              <a:rPr lang="de-CH" dirty="0" smtClean="0"/>
              <a:t>Fünfte Ebene</a:t>
            </a:r>
          </a:p>
        </p:txBody>
      </p:sp>
      <p:sp>
        <p:nvSpPr>
          <p:cNvPr id="1039" name="Line 15"/>
          <p:cNvSpPr>
            <a:spLocks noChangeShapeType="1"/>
          </p:cNvSpPr>
          <p:nvPr/>
        </p:nvSpPr>
        <p:spPr bwMode="auto">
          <a:xfrm>
            <a:off x="533400" y="6453188"/>
            <a:ext cx="8915400" cy="0"/>
          </a:xfrm>
          <a:prstGeom prst="line">
            <a:avLst/>
          </a:prstGeom>
          <a:noFill/>
          <a:ln w="3175">
            <a:solidFill>
              <a:srgbClr val="B3B3B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de-DE">
              <a:latin typeface="Times" charset="0"/>
              <a:ea typeface="ＭＳ Ｐゴシック" charset="0"/>
            </a:endParaRPr>
          </a:p>
        </p:txBody>
      </p:sp>
      <p:sp>
        <p:nvSpPr>
          <p:cNvPr id="2" name="Textfeld 1"/>
          <p:cNvSpPr txBox="1"/>
          <p:nvPr/>
        </p:nvSpPr>
        <p:spPr>
          <a:xfrm>
            <a:off x="454596" y="6540782"/>
            <a:ext cx="5787752" cy="215444"/>
          </a:xfrm>
          <a:prstGeom prst="rect">
            <a:avLst/>
          </a:prstGeom>
          <a:noFill/>
        </p:spPr>
        <p:txBody>
          <a:bodyPr wrap="square" rtlCol="0">
            <a:spAutoFit/>
          </a:bodyPr>
          <a:lstStyle/>
          <a:p>
            <a:r>
              <a:rPr lang="de-CH" sz="800" b="1" dirty="0" smtClean="0">
                <a:latin typeface="+mj-lt"/>
              </a:rPr>
              <a:t>PHBern,</a:t>
            </a:r>
            <a:r>
              <a:rPr lang="de-CH" sz="800" b="1" baseline="0" dirty="0" smtClean="0">
                <a:latin typeface="+mj-lt"/>
              </a:rPr>
              <a:t> Institut Sekundarstufe I</a:t>
            </a:r>
            <a:endParaRPr lang="de-CH" sz="800" dirty="0">
              <a:latin typeface="+mj-lt"/>
            </a:endParaRPr>
          </a:p>
        </p:txBody>
      </p:sp>
      <p:sp>
        <p:nvSpPr>
          <p:cNvPr id="3" name="Textfeld 2"/>
          <p:cNvSpPr txBox="1"/>
          <p:nvPr/>
        </p:nvSpPr>
        <p:spPr>
          <a:xfrm>
            <a:off x="8323362" y="6540782"/>
            <a:ext cx="921543" cy="215444"/>
          </a:xfrm>
          <a:prstGeom prst="rect">
            <a:avLst/>
          </a:prstGeom>
          <a:noFill/>
        </p:spPr>
        <p:txBody>
          <a:bodyPr wrap="square" rtlCol="0">
            <a:spAutoFit/>
          </a:bodyPr>
          <a:lstStyle/>
          <a:p>
            <a:pPr algn="r"/>
            <a:fld id="{2D91147E-7F7C-4928-9466-CBA3E31A2514}" type="datetime1">
              <a:rPr lang="de-CH" sz="800" kern="1200" smtClean="0">
                <a:solidFill>
                  <a:schemeClr val="tx1"/>
                </a:solidFill>
                <a:latin typeface="+mj-lt"/>
                <a:ea typeface="MS PGothic" pitchFamily="34" charset="-128"/>
                <a:cs typeface="+mn-cs"/>
              </a:rPr>
              <a:pPr algn="r"/>
              <a:t>16.11.2016</a:t>
            </a:fld>
            <a:endParaRPr lang="de-CH" sz="800" dirty="0">
              <a:latin typeface="+mj-lt"/>
            </a:endParaRPr>
          </a:p>
        </p:txBody>
      </p:sp>
      <p:sp>
        <p:nvSpPr>
          <p:cNvPr id="4" name="Textfeld 3"/>
          <p:cNvSpPr txBox="1"/>
          <p:nvPr/>
        </p:nvSpPr>
        <p:spPr>
          <a:xfrm>
            <a:off x="8956873" y="6540782"/>
            <a:ext cx="576064" cy="338554"/>
          </a:xfrm>
          <a:prstGeom prst="rect">
            <a:avLst/>
          </a:prstGeom>
          <a:noFill/>
        </p:spPr>
        <p:txBody>
          <a:bodyPr wrap="square" rtlCol="0">
            <a:spAutoFit/>
          </a:bodyPr>
          <a:lstStyle/>
          <a:p>
            <a:pPr marL="0" marR="0" indent="0" algn="r" defTabSz="914400" rtl="0" eaLnBrk="0" fontAlgn="base" latinLnBrk="0" hangingPunct="0">
              <a:lnSpc>
                <a:spcPct val="100000"/>
              </a:lnSpc>
              <a:spcBef>
                <a:spcPct val="0"/>
              </a:spcBef>
              <a:spcAft>
                <a:spcPct val="0"/>
              </a:spcAft>
              <a:buClrTx/>
              <a:buSzTx/>
              <a:buFontTx/>
              <a:buNone/>
              <a:tabLst/>
              <a:defRPr/>
            </a:pPr>
            <a:fld id="{A7D23FAC-0B9F-41EC-9B0F-03E365D511C9}" type="slidenum">
              <a:rPr lang="de-CH" sz="800" b="1" kern="1200" smtClean="0">
                <a:solidFill>
                  <a:schemeClr val="tx1"/>
                </a:solidFill>
                <a:latin typeface="+mj-lt"/>
                <a:ea typeface="MS PGothic" pitchFamily="34" charset="-128"/>
                <a:cs typeface="+mn-cs"/>
              </a:rPr>
              <a:pPr marL="0" marR="0" indent="0" algn="r" defTabSz="914400" rtl="0" eaLnBrk="0" fontAlgn="base" latinLnBrk="0" hangingPunct="0">
                <a:lnSpc>
                  <a:spcPct val="100000"/>
                </a:lnSpc>
                <a:spcBef>
                  <a:spcPct val="0"/>
                </a:spcBef>
                <a:spcAft>
                  <a:spcPct val="0"/>
                </a:spcAft>
                <a:buClrTx/>
                <a:buSzTx/>
                <a:buFontTx/>
                <a:buNone/>
                <a:tabLst/>
                <a:defRPr/>
              </a:pPr>
              <a:t>‹Nr.›</a:t>
            </a:fld>
            <a:endParaRPr lang="de-CH" sz="800" b="1" kern="1200" dirty="0" smtClean="0">
              <a:solidFill>
                <a:schemeClr val="tx1"/>
              </a:solidFill>
              <a:latin typeface="+mj-lt"/>
              <a:ea typeface="MS PGothic" pitchFamily="34" charset="-128"/>
              <a:cs typeface="+mn-cs"/>
            </a:endParaRPr>
          </a:p>
          <a:p>
            <a:endParaRPr lang="de-CH" sz="800" dirty="0">
              <a:latin typeface="+mj-lt"/>
            </a:endParaRPr>
          </a:p>
        </p:txBody>
      </p:sp>
    </p:spTree>
  </p:cSld>
  <p:clrMap bg1="lt1" tx1="dk1" bg2="lt2" tx2="dk2" accent1="accent1" accent2="accent2" accent3="accent3" accent4="accent4" accent5="accent5" accent6="accent6" hlink="hlink" folHlink="folHlink"/>
  <p:sldLayoutIdLst>
    <p:sldLayoutId id="2147483695" r:id="rId1"/>
    <p:sldLayoutId id="2147483699" r:id="rId2"/>
    <p:sldLayoutId id="2147483697" r:id="rId3"/>
    <p:sldLayoutId id="2147483696" r:id="rId4"/>
  </p:sldLayoutIdLst>
  <p:hf hdr="0"/>
  <p:txStyles>
    <p:titleStyle>
      <a:lvl1pPr algn="l" rtl="0" eaLnBrk="1" fontAlgn="base" hangingPunct="1">
        <a:lnSpc>
          <a:spcPts val="2400"/>
        </a:lnSpc>
        <a:spcBef>
          <a:spcPct val="0"/>
        </a:spcBef>
        <a:spcAft>
          <a:spcPct val="0"/>
        </a:spcAft>
        <a:defRPr sz="1900" b="1">
          <a:solidFill>
            <a:srgbClr val="000000"/>
          </a:solidFill>
          <a:latin typeface="+mj-lt"/>
          <a:ea typeface="MS PGothic" pitchFamily="34" charset="-128"/>
          <a:cs typeface="ＭＳ Ｐゴシック" charset="0"/>
        </a:defRPr>
      </a:lvl1pPr>
      <a:lvl2pPr algn="l" rtl="0" eaLnBrk="1" fontAlgn="base" hangingPunct="1">
        <a:lnSpc>
          <a:spcPts val="2400"/>
        </a:lnSpc>
        <a:spcBef>
          <a:spcPct val="0"/>
        </a:spcBef>
        <a:spcAft>
          <a:spcPct val="0"/>
        </a:spcAft>
        <a:defRPr sz="1900" b="1">
          <a:solidFill>
            <a:srgbClr val="000000"/>
          </a:solidFill>
          <a:latin typeface="Arial" charset="0"/>
          <a:ea typeface="MS PGothic" pitchFamily="34" charset="-128"/>
          <a:cs typeface="ＭＳ Ｐゴシック" charset="0"/>
        </a:defRPr>
      </a:lvl2pPr>
      <a:lvl3pPr algn="l" rtl="0" eaLnBrk="1" fontAlgn="base" hangingPunct="1">
        <a:lnSpc>
          <a:spcPts val="2400"/>
        </a:lnSpc>
        <a:spcBef>
          <a:spcPct val="0"/>
        </a:spcBef>
        <a:spcAft>
          <a:spcPct val="0"/>
        </a:spcAft>
        <a:defRPr sz="1900" b="1">
          <a:solidFill>
            <a:srgbClr val="000000"/>
          </a:solidFill>
          <a:latin typeface="Arial" charset="0"/>
          <a:ea typeface="MS PGothic" pitchFamily="34" charset="-128"/>
          <a:cs typeface="ＭＳ Ｐゴシック" charset="0"/>
        </a:defRPr>
      </a:lvl3pPr>
      <a:lvl4pPr algn="l" rtl="0" eaLnBrk="1" fontAlgn="base" hangingPunct="1">
        <a:lnSpc>
          <a:spcPts val="2400"/>
        </a:lnSpc>
        <a:spcBef>
          <a:spcPct val="0"/>
        </a:spcBef>
        <a:spcAft>
          <a:spcPct val="0"/>
        </a:spcAft>
        <a:defRPr sz="1900" b="1">
          <a:solidFill>
            <a:srgbClr val="000000"/>
          </a:solidFill>
          <a:latin typeface="Arial" charset="0"/>
          <a:ea typeface="MS PGothic" pitchFamily="34" charset="-128"/>
          <a:cs typeface="ＭＳ Ｐゴシック" charset="0"/>
        </a:defRPr>
      </a:lvl4pPr>
      <a:lvl5pPr algn="l" rtl="0" eaLnBrk="1" fontAlgn="base" hangingPunct="1">
        <a:lnSpc>
          <a:spcPts val="2400"/>
        </a:lnSpc>
        <a:spcBef>
          <a:spcPct val="0"/>
        </a:spcBef>
        <a:spcAft>
          <a:spcPct val="0"/>
        </a:spcAft>
        <a:defRPr sz="1900" b="1">
          <a:solidFill>
            <a:srgbClr val="000000"/>
          </a:solidFill>
          <a:latin typeface="Arial" charset="0"/>
          <a:ea typeface="MS PGothic" pitchFamily="34" charset="-128"/>
          <a:cs typeface="ＭＳ Ｐゴシック" charset="0"/>
        </a:defRPr>
      </a:lvl5pPr>
      <a:lvl6pPr marL="457200" algn="l" rtl="0" eaLnBrk="1" fontAlgn="base" hangingPunct="1">
        <a:spcBef>
          <a:spcPct val="0"/>
        </a:spcBef>
        <a:spcAft>
          <a:spcPct val="0"/>
        </a:spcAft>
        <a:defRPr sz="2000" b="1">
          <a:solidFill>
            <a:srgbClr val="A60030"/>
          </a:solidFill>
          <a:latin typeface="Arial" charset="0"/>
          <a:ea typeface="ＭＳ Ｐゴシック" charset="0"/>
        </a:defRPr>
      </a:lvl6pPr>
      <a:lvl7pPr marL="914400" algn="l" rtl="0" eaLnBrk="1" fontAlgn="base" hangingPunct="1">
        <a:spcBef>
          <a:spcPct val="0"/>
        </a:spcBef>
        <a:spcAft>
          <a:spcPct val="0"/>
        </a:spcAft>
        <a:defRPr sz="2000" b="1">
          <a:solidFill>
            <a:srgbClr val="A60030"/>
          </a:solidFill>
          <a:latin typeface="Arial" charset="0"/>
          <a:ea typeface="ＭＳ Ｐゴシック" charset="0"/>
        </a:defRPr>
      </a:lvl7pPr>
      <a:lvl8pPr marL="1371600" algn="l" rtl="0" eaLnBrk="1" fontAlgn="base" hangingPunct="1">
        <a:spcBef>
          <a:spcPct val="0"/>
        </a:spcBef>
        <a:spcAft>
          <a:spcPct val="0"/>
        </a:spcAft>
        <a:defRPr sz="2000" b="1">
          <a:solidFill>
            <a:srgbClr val="A60030"/>
          </a:solidFill>
          <a:latin typeface="Arial" charset="0"/>
          <a:ea typeface="ＭＳ Ｐゴシック" charset="0"/>
        </a:defRPr>
      </a:lvl8pPr>
      <a:lvl9pPr marL="1828800" algn="l" rtl="0" eaLnBrk="1" fontAlgn="base" hangingPunct="1">
        <a:spcBef>
          <a:spcPct val="0"/>
        </a:spcBef>
        <a:spcAft>
          <a:spcPct val="0"/>
        </a:spcAft>
        <a:defRPr sz="2000" b="1">
          <a:solidFill>
            <a:srgbClr val="A60030"/>
          </a:solidFill>
          <a:latin typeface="Arial" charset="0"/>
          <a:ea typeface="ＭＳ Ｐゴシック" charset="0"/>
        </a:defRPr>
      </a:lvl9pPr>
    </p:titleStyle>
    <p:bodyStyle>
      <a:lvl1pPr marL="190500" indent="-190500" algn="l" rtl="0" eaLnBrk="1" fontAlgn="base" hangingPunct="1">
        <a:spcBef>
          <a:spcPct val="20000"/>
        </a:spcBef>
        <a:spcAft>
          <a:spcPct val="0"/>
        </a:spcAft>
        <a:buFont typeface="Times" pitchFamily="-84" charset="0"/>
        <a:buChar char="•"/>
        <a:defRPr>
          <a:solidFill>
            <a:schemeClr val="tx1"/>
          </a:solidFill>
          <a:latin typeface="+mn-lt"/>
          <a:ea typeface="MS PGothic" pitchFamily="34" charset="-128"/>
          <a:cs typeface="ＭＳ Ｐゴシック" charset="0"/>
        </a:defRPr>
      </a:lvl1pPr>
      <a:lvl2pPr marL="571500" indent="-190500" algn="l" rtl="0" eaLnBrk="1" fontAlgn="base" hangingPunct="1">
        <a:spcBef>
          <a:spcPct val="20000"/>
        </a:spcBef>
        <a:spcAft>
          <a:spcPct val="0"/>
        </a:spcAft>
        <a:buFont typeface="Times" pitchFamily="-84" charset="0"/>
        <a:buChar char="•"/>
        <a:defRPr>
          <a:solidFill>
            <a:schemeClr val="tx1"/>
          </a:solidFill>
          <a:latin typeface="+mn-lt"/>
          <a:ea typeface="MS PGothic" pitchFamily="34" charset="-128"/>
        </a:defRPr>
      </a:lvl2pPr>
      <a:lvl3pPr marL="952500" indent="-190500" algn="l" rtl="0" eaLnBrk="1" fontAlgn="base" hangingPunct="1">
        <a:spcBef>
          <a:spcPct val="20000"/>
        </a:spcBef>
        <a:spcAft>
          <a:spcPct val="0"/>
        </a:spcAft>
        <a:buChar char="–"/>
        <a:defRPr>
          <a:solidFill>
            <a:schemeClr val="tx1"/>
          </a:solidFill>
          <a:latin typeface="+mn-lt"/>
          <a:ea typeface="MS PGothic" pitchFamily="34" charset="-128"/>
        </a:defRPr>
      </a:lvl3pPr>
      <a:lvl4pPr marL="1333500" indent="-190500" algn="l" rtl="0" eaLnBrk="1" fontAlgn="base" hangingPunct="1">
        <a:spcBef>
          <a:spcPct val="20000"/>
        </a:spcBef>
        <a:spcAft>
          <a:spcPct val="0"/>
        </a:spcAft>
        <a:buFont typeface="Times" pitchFamily="-84" charset="0"/>
        <a:buChar char="•"/>
        <a:defRPr sz="1600">
          <a:solidFill>
            <a:schemeClr val="tx1"/>
          </a:solidFill>
          <a:latin typeface="+mn-lt"/>
          <a:ea typeface="MS PGothic" pitchFamily="34" charset="-128"/>
        </a:defRPr>
      </a:lvl4pPr>
      <a:lvl5pPr marL="1714500" indent="-190500" algn="l" rtl="0" eaLnBrk="1" fontAlgn="base" hangingPunct="1">
        <a:spcBef>
          <a:spcPct val="20000"/>
        </a:spcBef>
        <a:spcAft>
          <a:spcPct val="0"/>
        </a:spcAft>
        <a:buFont typeface="Times" pitchFamily="-84" charset="0"/>
        <a:buChar char="–"/>
        <a:defRPr sz="1500">
          <a:solidFill>
            <a:schemeClr val="tx1"/>
          </a:solidFill>
          <a:latin typeface="+mn-lt"/>
          <a:ea typeface="MS PGothic" pitchFamily="34" charset="-128"/>
        </a:defRPr>
      </a:lvl5pPr>
      <a:lvl6pPr marL="2171700" indent="-190500" algn="l" rtl="0" eaLnBrk="1" fontAlgn="base" hangingPunct="1">
        <a:spcBef>
          <a:spcPct val="20000"/>
        </a:spcBef>
        <a:spcAft>
          <a:spcPct val="0"/>
        </a:spcAft>
        <a:buFont typeface="Times" charset="0"/>
        <a:buChar char="–"/>
        <a:defRPr sz="1500">
          <a:solidFill>
            <a:schemeClr val="tx1"/>
          </a:solidFill>
          <a:latin typeface="+mn-lt"/>
          <a:ea typeface="+mn-ea"/>
        </a:defRPr>
      </a:lvl6pPr>
      <a:lvl7pPr marL="2628900" indent="-190500" algn="l" rtl="0" eaLnBrk="1" fontAlgn="base" hangingPunct="1">
        <a:spcBef>
          <a:spcPct val="20000"/>
        </a:spcBef>
        <a:spcAft>
          <a:spcPct val="0"/>
        </a:spcAft>
        <a:buFont typeface="Times" charset="0"/>
        <a:buChar char="–"/>
        <a:defRPr sz="1500">
          <a:solidFill>
            <a:schemeClr val="tx1"/>
          </a:solidFill>
          <a:latin typeface="+mn-lt"/>
          <a:ea typeface="+mn-ea"/>
        </a:defRPr>
      </a:lvl7pPr>
      <a:lvl8pPr marL="3086100" indent="-190500" algn="l" rtl="0" eaLnBrk="1" fontAlgn="base" hangingPunct="1">
        <a:spcBef>
          <a:spcPct val="20000"/>
        </a:spcBef>
        <a:spcAft>
          <a:spcPct val="0"/>
        </a:spcAft>
        <a:buFont typeface="Times" charset="0"/>
        <a:buChar char="–"/>
        <a:defRPr sz="1500">
          <a:solidFill>
            <a:schemeClr val="tx1"/>
          </a:solidFill>
          <a:latin typeface="+mn-lt"/>
          <a:ea typeface="+mn-ea"/>
        </a:defRPr>
      </a:lvl8pPr>
      <a:lvl9pPr marL="3543300" indent="-190500" algn="l" rtl="0" eaLnBrk="1" fontAlgn="base" hangingPunct="1">
        <a:spcBef>
          <a:spcPct val="20000"/>
        </a:spcBef>
        <a:spcAft>
          <a:spcPct val="0"/>
        </a:spcAft>
        <a:buFont typeface="Times" charset="0"/>
        <a:buChar char="–"/>
        <a:defRPr sz="1500">
          <a:solidFill>
            <a:schemeClr val="tx1"/>
          </a:solidFill>
          <a:latin typeface="+mn-lt"/>
          <a:ea typeface="+mn-ea"/>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4.xml"/><Relationship Id="rId5" Type="http://schemas.openxmlformats.org/officeDocument/2006/relationships/image" Target="../media/image21.jpg"/><Relationship Id="rId4" Type="http://schemas.openxmlformats.org/officeDocument/2006/relationships/image" Target="../media/image20.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ilias.phbern.ch/goto_phbern_fold_380312.html" TargetMode="External"/><Relationship Id="rId2" Type="http://schemas.openxmlformats.org/officeDocument/2006/relationships/hyperlink" Target="https://ilias.phbern.ch/goto_phbern_crs_380293.html" TargetMode="External"/><Relationship Id="rId1" Type="http://schemas.openxmlformats.org/officeDocument/2006/relationships/slideLayout" Target="../slideLayouts/slideLayout4.xml"/><Relationship Id="rId6" Type="http://schemas.openxmlformats.org/officeDocument/2006/relationships/hyperlink" Target="https://ilias.phbern.ch/goto_phbern_tst_380361.html" TargetMode="External"/><Relationship Id="rId5" Type="http://schemas.openxmlformats.org/officeDocument/2006/relationships/hyperlink" Target="https://ilias.phbern.ch/goto_phbern_tst_380360.html" TargetMode="External"/><Relationship Id="rId4" Type="http://schemas.openxmlformats.org/officeDocument/2006/relationships/hyperlink" Target="https://ilias.phbern.ch/goto_phbern_tst_380334.html"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hyperlink" Target="https://ilias.phbern.ch/goto.php?target=crs_272376_rcode3SJmuP4tQc&amp;client_id=phbern"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p:cNvSpPr>
            <a:spLocks noGrp="1"/>
          </p:cNvSpPr>
          <p:nvPr>
            <p:ph type="subTitle" idx="1"/>
          </p:nvPr>
        </p:nvSpPr>
        <p:spPr/>
        <p:txBody>
          <a:bodyPr/>
          <a:lstStyle/>
          <a:p>
            <a:r>
              <a:rPr lang="en-US" dirty="0" err="1" smtClean="0"/>
              <a:t>Mediencafé</a:t>
            </a:r>
            <a:r>
              <a:rPr lang="en-US" dirty="0" smtClean="0"/>
              <a:t> </a:t>
            </a:r>
            <a:r>
              <a:rPr lang="en-US" dirty="0" err="1" smtClean="0"/>
              <a:t>vom</a:t>
            </a:r>
            <a:r>
              <a:rPr lang="en-US" dirty="0" smtClean="0"/>
              <a:t> 16.11.2016</a:t>
            </a:r>
            <a:endParaRPr lang="en-US" dirty="0"/>
          </a:p>
        </p:txBody>
      </p:sp>
      <p:sp>
        <p:nvSpPr>
          <p:cNvPr id="3" name="Titel 2"/>
          <p:cNvSpPr>
            <a:spLocks noGrp="1"/>
          </p:cNvSpPr>
          <p:nvPr>
            <p:ph type="ctrTitle"/>
          </p:nvPr>
        </p:nvSpPr>
        <p:spPr/>
        <p:txBody>
          <a:bodyPr/>
          <a:lstStyle/>
          <a:p>
            <a:r>
              <a:rPr lang="en-US" dirty="0" err="1" smtClean="0"/>
              <a:t>Integrierte</a:t>
            </a:r>
            <a:r>
              <a:rPr lang="en-US" dirty="0" smtClean="0"/>
              <a:t> </a:t>
            </a:r>
            <a:r>
              <a:rPr lang="en-US" dirty="0" err="1" smtClean="0"/>
              <a:t>Medienbildung</a:t>
            </a:r>
            <a:r>
              <a:rPr lang="en-US" dirty="0" smtClean="0"/>
              <a:t> </a:t>
            </a:r>
            <a:br>
              <a:rPr lang="en-US" dirty="0" smtClean="0"/>
            </a:br>
            <a:r>
              <a:rPr lang="en-US" dirty="0" smtClean="0"/>
              <a:t>in der </a:t>
            </a:r>
            <a:r>
              <a:rPr lang="en-US" dirty="0" err="1" smtClean="0"/>
              <a:t>Lehre</a:t>
            </a:r>
            <a:r>
              <a:rPr lang="en-US" dirty="0" smtClean="0"/>
              <a:t>: </a:t>
            </a:r>
            <a:r>
              <a:rPr lang="en-US" dirty="0" err="1" smtClean="0"/>
              <a:t>Erfahrungsberichte</a:t>
            </a:r>
            <a:endParaRPr lang="en-US" dirty="0"/>
          </a:p>
        </p:txBody>
      </p:sp>
      <p:sp>
        <p:nvSpPr>
          <p:cNvPr id="4" name="Textplatzhalter 3"/>
          <p:cNvSpPr>
            <a:spLocks noGrp="1"/>
          </p:cNvSpPr>
          <p:nvPr>
            <p:ph type="body" sz="quarter" idx="10"/>
          </p:nvPr>
        </p:nvSpPr>
        <p:spPr>
          <a:xfrm>
            <a:off x="488504" y="4077072"/>
            <a:ext cx="4212000" cy="273600"/>
          </a:xfrm>
        </p:spPr>
        <p:txBody>
          <a:bodyPr/>
          <a:lstStyle/>
          <a:p>
            <a:r>
              <a:rPr lang="en-US" dirty="0" smtClean="0"/>
              <a:t>Laura Mercolli, Kathrin </a:t>
            </a:r>
            <a:r>
              <a:rPr lang="en-US" dirty="0"/>
              <a:t>Jost, Jonas </a:t>
            </a:r>
            <a:r>
              <a:rPr lang="en-US" dirty="0" smtClean="0"/>
              <a:t>Etter </a:t>
            </a:r>
            <a:endParaRPr lang="en-US" dirty="0"/>
          </a:p>
        </p:txBody>
      </p:sp>
    </p:spTree>
    <p:extLst>
      <p:ext uri="{BB962C8B-B14F-4D97-AF65-F5344CB8AC3E}">
        <p14:creationId xmlns:p14="http://schemas.microsoft.com/office/powerpoint/2010/main" val="23968986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a:t>Selbstgesteuertes</a:t>
            </a:r>
            <a:r>
              <a:rPr lang="en-US" dirty="0"/>
              <a:t> </a:t>
            </a:r>
            <a:r>
              <a:rPr lang="en-US" dirty="0" err="1"/>
              <a:t>Lernen</a:t>
            </a:r>
            <a:r>
              <a:rPr lang="en-US" dirty="0"/>
              <a:t> in RZG/Geschichte</a:t>
            </a:r>
          </a:p>
          <a:p>
            <a:endParaRPr lang="de-DE" dirty="0"/>
          </a:p>
        </p:txBody>
      </p:sp>
      <p:sp>
        <p:nvSpPr>
          <p:cNvPr id="3" name="Titel 2"/>
          <p:cNvSpPr>
            <a:spLocks noGrp="1"/>
          </p:cNvSpPr>
          <p:nvPr>
            <p:ph type="title"/>
          </p:nvPr>
        </p:nvSpPr>
        <p:spPr/>
        <p:txBody>
          <a:bodyPr/>
          <a:lstStyle/>
          <a:p>
            <a:r>
              <a:rPr lang="de-DE" dirty="0" smtClean="0"/>
              <a:t>Aufbau der Selbstlernphasen: ein Beispiel...</a:t>
            </a:r>
            <a:endParaRPr lang="de-DE" dirty="0"/>
          </a:p>
        </p:txBody>
      </p:sp>
      <p:pic>
        <p:nvPicPr>
          <p:cNvPr id="5" name="Bild 4" descr="Bildschirmfoto 2016-10-20 um 10.27.12.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016000"/>
            <a:ext cx="9906000" cy="4809595"/>
          </a:xfrm>
          <a:prstGeom prst="rect">
            <a:avLst/>
          </a:prstGeom>
        </p:spPr>
      </p:pic>
      <p:pic>
        <p:nvPicPr>
          <p:cNvPr id="6" name="Bild 5" descr="Bildschirmfoto 2016-10-20 um 10.31.05.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1268760"/>
            <a:ext cx="9906000" cy="4464496"/>
          </a:xfrm>
          <a:prstGeom prst="rect">
            <a:avLst/>
          </a:prstGeom>
        </p:spPr>
      </p:pic>
      <p:pic>
        <p:nvPicPr>
          <p:cNvPr id="7" name="Bild 6" descr="Bildschirmfoto 2016-10-20 um 10.31.47.p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5276" y="2060848"/>
            <a:ext cx="9906000" cy="2257318"/>
          </a:xfrm>
          <a:prstGeom prst="rect">
            <a:avLst/>
          </a:prstGeom>
        </p:spPr>
      </p:pic>
    </p:spTree>
    <p:extLst>
      <p:ext uri="{BB962C8B-B14F-4D97-AF65-F5344CB8AC3E}">
        <p14:creationId xmlns:p14="http://schemas.microsoft.com/office/powerpoint/2010/main" val="4091510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smtClean="0"/>
              <a:t>Selbstgesteuertes</a:t>
            </a:r>
            <a:r>
              <a:rPr lang="en-US" dirty="0" smtClean="0"/>
              <a:t> </a:t>
            </a:r>
            <a:r>
              <a:rPr lang="en-US" dirty="0" err="1"/>
              <a:t>Lernen</a:t>
            </a:r>
            <a:r>
              <a:rPr lang="en-US" dirty="0"/>
              <a:t> in RZG/Geschichte</a:t>
            </a:r>
          </a:p>
          <a:p>
            <a:endParaRPr lang="de-DE" dirty="0"/>
          </a:p>
        </p:txBody>
      </p:sp>
      <p:sp>
        <p:nvSpPr>
          <p:cNvPr id="3" name="Titel 2"/>
          <p:cNvSpPr>
            <a:spLocks noGrp="1"/>
          </p:cNvSpPr>
          <p:nvPr>
            <p:ph type="title"/>
          </p:nvPr>
        </p:nvSpPr>
        <p:spPr/>
        <p:txBody>
          <a:bodyPr/>
          <a:lstStyle/>
          <a:p>
            <a:r>
              <a:rPr lang="de-DE" dirty="0" err="1" smtClean="0"/>
              <a:t>HErausforderungen</a:t>
            </a:r>
            <a:endParaRPr lang="de-DE" dirty="0"/>
          </a:p>
        </p:txBody>
      </p:sp>
      <p:sp>
        <p:nvSpPr>
          <p:cNvPr id="4" name="Inhaltsplatzhalter 3"/>
          <p:cNvSpPr>
            <a:spLocks noGrp="1"/>
          </p:cNvSpPr>
          <p:nvPr>
            <p:ph idx="1"/>
          </p:nvPr>
        </p:nvSpPr>
        <p:spPr/>
        <p:txBody>
          <a:bodyPr/>
          <a:lstStyle/>
          <a:p>
            <a:pPr marL="0" indent="0">
              <a:buNone/>
            </a:pPr>
            <a:r>
              <a:rPr lang="de-DE" dirty="0" smtClean="0"/>
              <a:t>Für die Dozentin</a:t>
            </a:r>
          </a:p>
          <a:p>
            <a:r>
              <a:rPr lang="de-DE" dirty="0" smtClean="0"/>
              <a:t>Benötigt klare Struktur und Organisation vor Semesterbeginn (keine rollende Planung möglich)</a:t>
            </a:r>
          </a:p>
          <a:p>
            <a:r>
              <a:rPr lang="de-DE" dirty="0" smtClean="0"/>
              <a:t>Erfordert (ermöglicht) gutes </a:t>
            </a:r>
            <a:r>
              <a:rPr lang="de-DE" dirty="0" err="1" smtClean="0"/>
              <a:t>Alignment</a:t>
            </a:r>
            <a:r>
              <a:rPr lang="de-DE" dirty="0" smtClean="0"/>
              <a:t> von Zielsetzungen, Inhalten und Methoden</a:t>
            </a:r>
          </a:p>
          <a:p>
            <a:r>
              <a:rPr lang="de-DE" dirty="0" smtClean="0"/>
              <a:t>Suche nach sinnvollen und realisierbaren Feedbackgelegenheiten an die Studierenden</a:t>
            </a:r>
          </a:p>
          <a:p>
            <a:endParaRPr lang="de-DE" dirty="0"/>
          </a:p>
          <a:p>
            <a:pPr marL="0" indent="0">
              <a:buNone/>
            </a:pPr>
            <a:r>
              <a:rPr lang="de-DE" dirty="0" smtClean="0"/>
              <a:t>Für die Studierenden</a:t>
            </a:r>
          </a:p>
          <a:p>
            <a:r>
              <a:rPr lang="de-DE" dirty="0" smtClean="0"/>
              <a:t>Gute Zeitplanung und Arbeitsstrategien notwendig </a:t>
            </a:r>
          </a:p>
          <a:p>
            <a:r>
              <a:rPr lang="de-DE" dirty="0" smtClean="0"/>
              <a:t>Hohe Selbständigkeit auch in Bezug auf Rückfragen und Hilfestellungen notwendig</a:t>
            </a:r>
          </a:p>
          <a:p>
            <a:r>
              <a:rPr lang="de-DE" dirty="0" smtClean="0"/>
              <a:t>Hohe Intensität der Auseinandersetzung mit den Inhalten</a:t>
            </a:r>
          </a:p>
          <a:p>
            <a:pPr marL="0" indent="0">
              <a:buNone/>
            </a:pPr>
            <a:endParaRPr lang="de-DE" dirty="0" smtClean="0"/>
          </a:p>
          <a:p>
            <a:pPr marL="0" indent="0">
              <a:buNone/>
            </a:pPr>
            <a:endParaRPr lang="de-DE" dirty="0"/>
          </a:p>
        </p:txBody>
      </p:sp>
    </p:spTree>
    <p:extLst>
      <p:ext uri="{BB962C8B-B14F-4D97-AF65-F5344CB8AC3E}">
        <p14:creationId xmlns:p14="http://schemas.microsoft.com/office/powerpoint/2010/main" val="3205050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a:t>Selbstgesteuertes</a:t>
            </a:r>
            <a:r>
              <a:rPr lang="en-US" dirty="0"/>
              <a:t> </a:t>
            </a:r>
            <a:r>
              <a:rPr lang="en-US" dirty="0" err="1"/>
              <a:t>Lernen</a:t>
            </a:r>
            <a:r>
              <a:rPr lang="en-US" dirty="0"/>
              <a:t> in RZG/Geschichte</a:t>
            </a:r>
          </a:p>
          <a:p>
            <a:endParaRPr lang="de-DE" dirty="0"/>
          </a:p>
        </p:txBody>
      </p:sp>
      <p:sp>
        <p:nvSpPr>
          <p:cNvPr id="3" name="Titel 2"/>
          <p:cNvSpPr>
            <a:spLocks noGrp="1"/>
          </p:cNvSpPr>
          <p:nvPr>
            <p:ph type="title"/>
          </p:nvPr>
        </p:nvSpPr>
        <p:spPr/>
        <p:txBody>
          <a:bodyPr/>
          <a:lstStyle/>
          <a:p>
            <a:r>
              <a:rPr lang="de-DE" dirty="0" smtClean="0"/>
              <a:t>Rückmeldungen der Studierenden I</a:t>
            </a:r>
            <a:endParaRPr lang="de-DE" dirty="0"/>
          </a:p>
        </p:txBody>
      </p:sp>
      <p:pic>
        <p:nvPicPr>
          <p:cNvPr id="5" name="Bild 4" descr="Bildschirmfoto 2016-10-20 um 10.41.15.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16495" y="980728"/>
            <a:ext cx="6420425" cy="2736304"/>
          </a:xfrm>
          <a:prstGeom prst="rect">
            <a:avLst/>
          </a:prstGeom>
        </p:spPr>
      </p:pic>
      <p:pic>
        <p:nvPicPr>
          <p:cNvPr id="6" name="Bild 5" descr="Bildschirmfoto 2016-10-20 um 10.41.25.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856632" y="3501008"/>
            <a:ext cx="7041232" cy="2823596"/>
          </a:xfrm>
          <a:prstGeom prst="rect">
            <a:avLst/>
          </a:prstGeom>
        </p:spPr>
      </p:pic>
    </p:spTree>
    <p:extLst>
      <p:ext uri="{BB962C8B-B14F-4D97-AF65-F5344CB8AC3E}">
        <p14:creationId xmlns:p14="http://schemas.microsoft.com/office/powerpoint/2010/main" val="866940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a:t>Selbstgesteuertes</a:t>
            </a:r>
            <a:r>
              <a:rPr lang="en-US" dirty="0"/>
              <a:t> </a:t>
            </a:r>
            <a:r>
              <a:rPr lang="en-US" dirty="0" err="1"/>
              <a:t>Lernen</a:t>
            </a:r>
            <a:r>
              <a:rPr lang="en-US" dirty="0"/>
              <a:t> in RZG/Geschichte</a:t>
            </a:r>
          </a:p>
          <a:p>
            <a:endParaRPr lang="de-DE" dirty="0"/>
          </a:p>
        </p:txBody>
      </p:sp>
      <p:sp>
        <p:nvSpPr>
          <p:cNvPr id="3" name="Titel 2"/>
          <p:cNvSpPr>
            <a:spLocks noGrp="1"/>
          </p:cNvSpPr>
          <p:nvPr>
            <p:ph type="title"/>
          </p:nvPr>
        </p:nvSpPr>
        <p:spPr/>
        <p:txBody>
          <a:bodyPr/>
          <a:lstStyle/>
          <a:p>
            <a:r>
              <a:rPr lang="de-DE" dirty="0" smtClean="0"/>
              <a:t>Rückmeldungen der Studierenden II</a:t>
            </a:r>
            <a:endParaRPr lang="de-DE" dirty="0"/>
          </a:p>
        </p:txBody>
      </p:sp>
      <p:pic>
        <p:nvPicPr>
          <p:cNvPr id="7" name="Bild 6" descr="Bildschirmfoto 2016-10-20 um 10.55.59.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60512" y="1124744"/>
            <a:ext cx="8650398" cy="4176464"/>
          </a:xfrm>
          <a:prstGeom prst="rect">
            <a:avLst/>
          </a:prstGeom>
        </p:spPr>
      </p:pic>
    </p:spTree>
    <p:extLst>
      <p:ext uri="{BB962C8B-B14F-4D97-AF65-F5344CB8AC3E}">
        <p14:creationId xmlns:p14="http://schemas.microsoft.com/office/powerpoint/2010/main" val="10798621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a:t>Selbstgesteuertes</a:t>
            </a:r>
            <a:r>
              <a:rPr lang="en-US" dirty="0"/>
              <a:t> </a:t>
            </a:r>
            <a:r>
              <a:rPr lang="en-US" dirty="0" err="1"/>
              <a:t>Lernen</a:t>
            </a:r>
            <a:r>
              <a:rPr lang="en-US" dirty="0"/>
              <a:t> in RZG/Geschichte</a:t>
            </a:r>
          </a:p>
          <a:p>
            <a:endParaRPr lang="de-DE" dirty="0"/>
          </a:p>
        </p:txBody>
      </p:sp>
      <p:sp>
        <p:nvSpPr>
          <p:cNvPr id="3" name="Titel 2"/>
          <p:cNvSpPr>
            <a:spLocks noGrp="1"/>
          </p:cNvSpPr>
          <p:nvPr>
            <p:ph type="title"/>
          </p:nvPr>
        </p:nvSpPr>
        <p:spPr/>
        <p:txBody>
          <a:bodyPr/>
          <a:lstStyle/>
          <a:p>
            <a:r>
              <a:rPr lang="de-DE" dirty="0" smtClean="0"/>
              <a:t>Rückmeldungen der Studierenden III</a:t>
            </a:r>
            <a:endParaRPr lang="de-DE" dirty="0"/>
          </a:p>
        </p:txBody>
      </p:sp>
      <p:sp>
        <p:nvSpPr>
          <p:cNvPr id="8" name="Textfeld 7"/>
          <p:cNvSpPr txBox="1"/>
          <p:nvPr/>
        </p:nvSpPr>
        <p:spPr>
          <a:xfrm>
            <a:off x="488504" y="1052736"/>
            <a:ext cx="9217024" cy="2862323"/>
          </a:xfrm>
          <a:prstGeom prst="rect">
            <a:avLst/>
          </a:prstGeom>
          <a:solidFill>
            <a:schemeClr val="bg1"/>
          </a:solidFill>
        </p:spPr>
        <p:txBody>
          <a:bodyPr wrap="square" rtlCol="0">
            <a:spAutoFit/>
          </a:bodyPr>
          <a:lstStyle/>
          <a:p>
            <a:pPr marL="285750" indent="-285750">
              <a:buFont typeface="Arial"/>
              <a:buChar char="•"/>
            </a:pPr>
            <a:r>
              <a:rPr lang="de-DE" sz="1800" dirty="0" smtClean="0">
                <a:latin typeface="+mn-lt"/>
              </a:rPr>
              <a:t>„</a:t>
            </a:r>
            <a:r>
              <a:rPr lang="de-DE" sz="1800" dirty="0">
                <a:latin typeface="+mn-lt"/>
              </a:rPr>
              <a:t>Ich hätte das Seminar nicht belegen können, wenn die Möglichkeit des selbstgesteuerten Lernens nicht angeboten worden </a:t>
            </a:r>
            <a:r>
              <a:rPr lang="de-DE" sz="1800" dirty="0" smtClean="0">
                <a:latin typeface="+mn-lt"/>
              </a:rPr>
              <a:t>wäre.“</a:t>
            </a:r>
          </a:p>
          <a:p>
            <a:pPr marL="285750" indent="-285750">
              <a:buFont typeface="Arial"/>
              <a:buChar char="•"/>
            </a:pPr>
            <a:r>
              <a:rPr lang="de-DE" sz="1800" dirty="0" smtClean="0">
                <a:latin typeface="+mn-lt"/>
              </a:rPr>
              <a:t>„Ich </a:t>
            </a:r>
            <a:r>
              <a:rPr lang="de-DE" sz="1800" dirty="0">
                <a:latin typeface="+mn-lt"/>
              </a:rPr>
              <a:t>schätze es, wenn ich mir die Zeit selber einteilen kann</a:t>
            </a:r>
            <a:r>
              <a:rPr lang="de-DE" sz="1800" dirty="0" smtClean="0">
                <a:latin typeface="+mn-lt"/>
              </a:rPr>
              <a:t>.“</a:t>
            </a:r>
          </a:p>
          <a:p>
            <a:pPr marL="285750" indent="-285750">
              <a:buFont typeface="Arial"/>
              <a:buChar char="•"/>
            </a:pPr>
            <a:r>
              <a:rPr lang="de-DE" sz="1800" dirty="0">
                <a:latin typeface="+mn-lt"/>
              </a:rPr>
              <a:t>„Ich denke, ich lernte mehr, als wenn ich ins Seminar gekommen wäre und in diesen 90 Minuten zwar anwesend gewesen wäre, aber vielleicht den Kopf woanders gehabt hätte. Mit dem Selbstlernmodul kann ich bewusst einen Nachmittag wählen, hinsitzen und die Aufgaben konzentriert erledigen</a:t>
            </a:r>
            <a:r>
              <a:rPr lang="de-DE" sz="1800" dirty="0" smtClean="0">
                <a:latin typeface="+mn-lt"/>
              </a:rPr>
              <a:t>.“</a:t>
            </a:r>
          </a:p>
          <a:p>
            <a:pPr marL="285750" indent="-285750">
              <a:buFont typeface="Arial"/>
              <a:buChar char="•"/>
            </a:pPr>
            <a:r>
              <a:rPr lang="de-DE" sz="1800" dirty="0" smtClean="0">
                <a:latin typeface="+mn-lt"/>
              </a:rPr>
              <a:t>„Ich </a:t>
            </a:r>
            <a:r>
              <a:rPr lang="de-DE" sz="1800" dirty="0">
                <a:latin typeface="+mn-lt"/>
              </a:rPr>
              <a:t>konnte in meinem Tempo arbeiten und die Feedbackmöglichkeiten durch Mitstudierende und durch </a:t>
            </a:r>
            <a:r>
              <a:rPr lang="de-DE" sz="1800" dirty="0" smtClean="0">
                <a:latin typeface="+mn-lt"/>
              </a:rPr>
              <a:t>Sie </a:t>
            </a:r>
            <a:r>
              <a:rPr lang="de-DE" sz="1800" dirty="0">
                <a:latin typeface="+mn-lt"/>
              </a:rPr>
              <a:t>fand ich sehr hilfreich. In Präsenzveranstaltungen ist dies meist weniger möglich</a:t>
            </a:r>
            <a:r>
              <a:rPr lang="de-DE" sz="1800" dirty="0" smtClean="0">
                <a:latin typeface="+mn-lt"/>
              </a:rPr>
              <a:t>.“ </a:t>
            </a:r>
            <a:endParaRPr lang="de-DE" sz="1800" dirty="0">
              <a:latin typeface="+mn-lt"/>
            </a:endParaRPr>
          </a:p>
        </p:txBody>
      </p:sp>
      <p:sp>
        <p:nvSpPr>
          <p:cNvPr id="9" name="Textfeld 8"/>
          <p:cNvSpPr txBox="1"/>
          <p:nvPr/>
        </p:nvSpPr>
        <p:spPr>
          <a:xfrm>
            <a:off x="416496" y="4021449"/>
            <a:ext cx="9217024" cy="2862323"/>
          </a:xfrm>
          <a:prstGeom prst="rect">
            <a:avLst/>
          </a:prstGeom>
          <a:solidFill>
            <a:schemeClr val="bg1"/>
          </a:solidFill>
        </p:spPr>
        <p:txBody>
          <a:bodyPr wrap="square" rtlCol="0">
            <a:spAutoFit/>
          </a:bodyPr>
          <a:lstStyle/>
          <a:p>
            <a:pPr marL="285750" indent="-285750">
              <a:buFont typeface="Arial"/>
              <a:buChar char="•"/>
            </a:pPr>
            <a:r>
              <a:rPr lang="de-DE" sz="1800" dirty="0" smtClean="0">
                <a:latin typeface="+mn-lt"/>
              </a:rPr>
              <a:t>„[Ich bin] der </a:t>
            </a:r>
            <a:r>
              <a:rPr lang="de-DE" sz="1800" dirty="0">
                <a:latin typeface="+mn-lt"/>
              </a:rPr>
              <a:t>Meinung, dass der Arbeitsaufwand weniger gewesen wäre, wenn ich in den Pflichtveranstaltungen gewesen wäre. Zudem bin ich der Typ Mensch, der einen geführten Unterricht hilfreicher findet, als über ein ganzes Semester eigenständig zu arbeiten</a:t>
            </a:r>
            <a:r>
              <a:rPr lang="de-DE" sz="1800" dirty="0" smtClean="0">
                <a:latin typeface="+mn-lt"/>
              </a:rPr>
              <a:t>.“ </a:t>
            </a:r>
          </a:p>
          <a:p>
            <a:pPr marL="285750" indent="-285750">
              <a:buFont typeface="Arial"/>
              <a:buChar char="•"/>
            </a:pPr>
            <a:r>
              <a:rPr lang="de-DE" sz="1800" dirty="0" smtClean="0">
                <a:latin typeface="+mn-lt"/>
              </a:rPr>
              <a:t>„Ich </a:t>
            </a:r>
            <a:r>
              <a:rPr lang="de-DE" sz="1800" dirty="0">
                <a:latin typeface="+mn-lt"/>
              </a:rPr>
              <a:t>bin ein wenig unsicher, ob die Aufgaben, welche ich gelöst habe wirklich korrekt ausgeführt wurden. </a:t>
            </a:r>
            <a:r>
              <a:rPr lang="de-DE" sz="1800" dirty="0" err="1">
                <a:latin typeface="+mn-lt"/>
              </a:rPr>
              <a:t>Ausserdem</a:t>
            </a:r>
            <a:r>
              <a:rPr lang="de-DE" sz="1800" dirty="0">
                <a:latin typeface="+mn-lt"/>
              </a:rPr>
              <a:t> hat es mir ein wenig gefehlt, die Aufgaben gemeinsam zu besprechen</a:t>
            </a:r>
            <a:r>
              <a:rPr lang="de-DE" sz="1800" dirty="0" smtClean="0">
                <a:latin typeface="+mn-lt"/>
              </a:rPr>
              <a:t>.“</a:t>
            </a:r>
          </a:p>
          <a:p>
            <a:pPr marL="285750" indent="-285750">
              <a:buFont typeface="Arial"/>
              <a:buChar char="•"/>
            </a:pPr>
            <a:r>
              <a:rPr lang="de-DE" sz="1800" dirty="0">
                <a:latin typeface="+mn-lt"/>
              </a:rPr>
              <a:t>„[Ich bin] jemand, der gerne noch einige Inputs von der Dozentin aus erster Hand bekomme.“</a:t>
            </a:r>
          </a:p>
          <a:p>
            <a:pPr marL="285750" indent="-285750">
              <a:buFont typeface="Arial"/>
              <a:buChar char="•"/>
            </a:pPr>
            <a:endParaRPr lang="de-DE" sz="1800" dirty="0">
              <a:latin typeface="+mn-lt"/>
            </a:endParaRPr>
          </a:p>
        </p:txBody>
      </p:sp>
    </p:spTree>
    <p:extLst>
      <p:ext uri="{BB962C8B-B14F-4D97-AF65-F5344CB8AC3E}">
        <p14:creationId xmlns:p14="http://schemas.microsoft.com/office/powerpoint/2010/main" val="4289098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9">
                                            <p:txEl>
                                              <p:pRg st="0" end="0"/>
                                            </p:txEl>
                                          </p:spTgt>
                                        </p:tgtEl>
                                        <p:attrNameLst>
                                          <p:attrName>style.visibility</p:attrName>
                                        </p:attrNameLst>
                                      </p:cBhvr>
                                      <p:to>
                                        <p:strVal val="visible"/>
                                      </p:to>
                                    </p:set>
                                    <p:animEffect transition="in" filter="dissolve">
                                      <p:cBhvr>
                                        <p:cTn id="27" dur="500"/>
                                        <p:tgtEl>
                                          <p:spTgt spid="9">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9">
                                            <p:txEl>
                                              <p:pRg st="1" end="1"/>
                                            </p:txEl>
                                          </p:spTgt>
                                        </p:tgtEl>
                                        <p:attrNameLst>
                                          <p:attrName>style.visibility</p:attrName>
                                        </p:attrNameLst>
                                      </p:cBhvr>
                                      <p:to>
                                        <p:strVal val="visible"/>
                                      </p:to>
                                    </p:set>
                                    <p:animEffect transition="in" filter="dissolve">
                                      <p:cBhvr>
                                        <p:cTn id="32" dur="500"/>
                                        <p:tgtEl>
                                          <p:spTgt spid="9">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9">
                                            <p:txEl>
                                              <p:pRg st="2" end="2"/>
                                            </p:txEl>
                                          </p:spTgt>
                                        </p:tgtEl>
                                        <p:attrNameLst>
                                          <p:attrName>style.visibility</p:attrName>
                                        </p:attrNameLst>
                                      </p:cBhvr>
                                      <p:to>
                                        <p:strVal val="visible"/>
                                      </p:to>
                                    </p:set>
                                    <p:animEffect transition="in" filter="dissolve">
                                      <p:cBhvr>
                                        <p:cTn id="37"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a:xfrm>
            <a:off x="457200" y="1602000"/>
            <a:ext cx="9104312" cy="1198800"/>
          </a:xfrm>
        </p:spPr>
        <p:txBody>
          <a:bodyPr/>
          <a:lstStyle/>
          <a:p>
            <a:r>
              <a:rPr lang="en-US" dirty="0" smtClean="0"/>
              <a:t>GEMEINSAMES ENTWERFEN –</a:t>
            </a:r>
          </a:p>
          <a:p>
            <a:endParaRPr lang="en-US" dirty="0" smtClean="0"/>
          </a:p>
          <a:p>
            <a:r>
              <a:rPr lang="en-US" dirty="0" smtClean="0"/>
              <a:t>OPEN SOURCE PRINZIP IN DER PHASE “SAMMELN UND ORDNEN, EXPERIMENTIEREN” </a:t>
            </a:r>
          </a:p>
          <a:p>
            <a:r>
              <a:rPr lang="en-US" dirty="0" smtClean="0"/>
              <a:t>DES BILDNERISCHEN PROZESSES</a:t>
            </a:r>
            <a:endParaRPr lang="en-US" dirty="0"/>
          </a:p>
        </p:txBody>
      </p:sp>
    </p:spTree>
    <p:extLst>
      <p:ext uri="{BB962C8B-B14F-4D97-AF65-F5344CB8AC3E}">
        <p14:creationId xmlns:p14="http://schemas.microsoft.com/office/powerpoint/2010/main" val="23133541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smtClean="0"/>
              <a:t>Gemeinsames</a:t>
            </a:r>
            <a:r>
              <a:rPr lang="en-US" dirty="0" smtClean="0"/>
              <a:t> </a:t>
            </a:r>
            <a:r>
              <a:rPr lang="en-US" dirty="0" err="1" smtClean="0"/>
              <a:t>Entwerfen</a:t>
            </a:r>
            <a:r>
              <a:rPr lang="en-US" dirty="0" smtClean="0"/>
              <a:t> – </a:t>
            </a:r>
            <a:r>
              <a:rPr lang="en-US" dirty="0" err="1" smtClean="0"/>
              <a:t>Opensource</a:t>
            </a:r>
            <a:r>
              <a:rPr lang="en-US" dirty="0"/>
              <a:t> </a:t>
            </a:r>
            <a:r>
              <a:rPr lang="en-US" dirty="0" err="1" smtClean="0"/>
              <a:t>Prinzip</a:t>
            </a:r>
            <a:r>
              <a:rPr lang="en-US" dirty="0" smtClean="0"/>
              <a:t> in der Phase SAMMELN UND ORDNEN, EXPERIMENTIEREN des </a:t>
            </a:r>
            <a:r>
              <a:rPr lang="en-US" dirty="0" err="1" smtClean="0"/>
              <a:t>Bildnerischen</a:t>
            </a:r>
            <a:r>
              <a:rPr lang="en-US" dirty="0" smtClean="0"/>
              <a:t> </a:t>
            </a:r>
            <a:r>
              <a:rPr lang="en-US" dirty="0" err="1" smtClean="0"/>
              <a:t>Prozesses</a:t>
            </a:r>
            <a:endParaRPr lang="en-US" dirty="0"/>
          </a:p>
        </p:txBody>
      </p:sp>
      <p:sp>
        <p:nvSpPr>
          <p:cNvPr id="3" name="Titel 2"/>
          <p:cNvSpPr>
            <a:spLocks noGrp="1"/>
          </p:cNvSpPr>
          <p:nvPr>
            <p:ph type="title"/>
          </p:nvPr>
        </p:nvSpPr>
        <p:spPr>
          <a:xfrm>
            <a:off x="457200" y="821432"/>
            <a:ext cx="8991600" cy="393278"/>
          </a:xfrm>
        </p:spPr>
        <p:txBody>
          <a:bodyPr/>
          <a:lstStyle/>
          <a:p>
            <a:r>
              <a:rPr lang="en-US" dirty="0" err="1" smtClean="0"/>
              <a:t>Eckdaten</a:t>
            </a:r>
            <a:r>
              <a:rPr lang="en-US" dirty="0" smtClean="0"/>
              <a:t> und </a:t>
            </a:r>
            <a:r>
              <a:rPr lang="en-US" dirty="0" err="1" smtClean="0"/>
              <a:t>Grundprinzipien</a:t>
            </a:r>
            <a:endParaRPr lang="en-US" dirty="0"/>
          </a:p>
        </p:txBody>
      </p:sp>
      <p:sp>
        <p:nvSpPr>
          <p:cNvPr id="4" name="Inhaltsplatzhalter 3"/>
          <p:cNvSpPr>
            <a:spLocks noGrp="1"/>
          </p:cNvSpPr>
          <p:nvPr>
            <p:ph idx="1"/>
          </p:nvPr>
        </p:nvSpPr>
        <p:spPr>
          <a:xfrm>
            <a:off x="457200" y="1487760"/>
            <a:ext cx="8991600" cy="5181600"/>
          </a:xfrm>
        </p:spPr>
        <p:txBody>
          <a:bodyPr/>
          <a:lstStyle/>
          <a:p>
            <a:pPr>
              <a:buFont typeface="Wingdings" panose="05000000000000000000" pitchFamily="2" charset="2"/>
              <a:buChar char="Ø"/>
            </a:pPr>
            <a:r>
              <a:rPr lang="de-CH" dirty="0" smtClean="0"/>
              <a:t>Fachwissenschaft Bildnerisches Gestalten, </a:t>
            </a:r>
            <a:r>
              <a:rPr lang="de-CH" dirty="0"/>
              <a:t>Modul </a:t>
            </a:r>
            <a:r>
              <a:rPr lang="de-CH" dirty="0" smtClean="0"/>
              <a:t>1:</a:t>
            </a:r>
            <a:br>
              <a:rPr lang="de-CH" dirty="0" smtClean="0"/>
            </a:br>
            <a:r>
              <a:rPr lang="de-CH" dirty="0" smtClean="0"/>
              <a:t>Grundlagen des fachspezifischen Unterrichtens</a:t>
            </a:r>
          </a:p>
          <a:p>
            <a:pPr>
              <a:buFont typeface="Wingdings" panose="05000000000000000000" pitchFamily="2" charset="2"/>
              <a:buChar char="Ø"/>
            </a:pPr>
            <a:r>
              <a:rPr lang="de-CH" dirty="0" smtClean="0"/>
              <a:t>Pflichtseminar, 1. </a:t>
            </a:r>
            <a:r>
              <a:rPr lang="de-CH" dirty="0"/>
              <a:t>Semester, </a:t>
            </a:r>
            <a:r>
              <a:rPr lang="de-CH" dirty="0" smtClean="0"/>
              <a:t>2.5 ECTS</a:t>
            </a:r>
            <a:r>
              <a:rPr lang="de-CH" dirty="0"/>
              <a:t>, 2SWS, </a:t>
            </a:r>
            <a:r>
              <a:rPr lang="de-CH" dirty="0" smtClean="0"/>
              <a:t>wöchentlich stattfindend</a:t>
            </a:r>
          </a:p>
          <a:p>
            <a:pPr marL="0" indent="0">
              <a:buNone/>
            </a:pPr>
            <a:endParaRPr lang="de-CH" dirty="0"/>
          </a:p>
          <a:p>
            <a:pPr marL="0" indent="0">
              <a:buNone/>
            </a:pPr>
            <a:r>
              <a:rPr lang="de-CH" b="1" dirty="0"/>
              <a:t>Ausgangslage</a:t>
            </a:r>
            <a:endParaRPr lang="de-CH" dirty="0"/>
          </a:p>
          <a:p>
            <a:pPr marL="0" indent="0">
              <a:buNone/>
            </a:pPr>
            <a:r>
              <a:rPr lang="de-CH" dirty="0" smtClean="0"/>
              <a:t>Bildnerischer Prozess zentral für das Fachverständnis</a:t>
            </a:r>
            <a:br>
              <a:rPr lang="de-CH" dirty="0" smtClean="0"/>
            </a:br>
            <a:r>
              <a:rPr lang="de-CH" dirty="0" smtClean="0"/>
              <a:t>Bildnerische Prozesse sind zeitintensiv</a:t>
            </a:r>
            <a:br>
              <a:rPr lang="de-CH" dirty="0" smtClean="0"/>
            </a:br>
            <a:r>
              <a:rPr lang="de-CH" dirty="0" smtClean="0"/>
              <a:t>Eigene Ansprüche an das Produkt hindern am Einstieg in den Prozess </a:t>
            </a:r>
          </a:p>
          <a:p>
            <a:pPr marL="0" indent="0">
              <a:buNone/>
            </a:pPr>
            <a:endParaRPr lang="de-CH" dirty="0" smtClean="0"/>
          </a:p>
          <a:p>
            <a:pPr marL="0" indent="0">
              <a:buNone/>
            </a:pPr>
            <a:r>
              <a:rPr lang="de-CH" b="1" dirty="0" smtClean="0"/>
              <a:t>Organisation 4 </a:t>
            </a:r>
            <a:r>
              <a:rPr lang="de-CH" b="1" dirty="0" err="1" smtClean="0"/>
              <a:t>Workload</a:t>
            </a:r>
            <a:r>
              <a:rPr lang="de-CH" b="1" dirty="0" smtClean="0"/>
              <a:t> Aufträge</a:t>
            </a:r>
            <a:endParaRPr lang="de-CH" b="1" dirty="0"/>
          </a:p>
          <a:p>
            <a:r>
              <a:rPr lang="de-CH" dirty="0"/>
              <a:t>2 als Vertiefungsarbeit / 2 eher mit Fokus auf Verfahren </a:t>
            </a:r>
            <a:r>
              <a:rPr lang="de-CH" dirty="0" smtClean="0"/>
              <a:t>gelöst</a:t>
            </a:r>
          </a:p>
          <a:p>
            <a:r>
              <a:rPr lang="de-CH" dirty="0" smtClean="0"/>
              <a:t>Gemeinsamer Einstieg – selbständige Bearbeitung – Sprechstundenangebote</a:t>
            </a:r>
            <a:endParaRPr lang="de-CH"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82482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a:t>Gemeinsames</a:t>
            </a:r>
            <a:r>
              <a:rPr lang="en-US" dirty="0"/>
              <a:t> </a:t>
            </a:r>
            <a:r>
              <a:rPr lang="en-US" dirty="0" err="1"/>
              <a:t>Entwerfen</a:t>
            </a:r>
            <a:r>
              <a:rPr lang="en-US" dirty="0"/>
              <a:t> – </a:t>
            </a:r>
            <a:r>
              <a:rPr lang="en-US" dirty="0" err="1"/>
              <a:t>Opensource</a:t>
            </a:r>
            <a:r>
              <a:rPr lang="en-US" dirty="0"/>
              <a:t> </a:t>
            </a:r>
            <a:r>
              <a:rPr lang="en-US" dirty="0" err="1"/>
              <a:t>Prinzip</a:t>
            </a:r>
            <a:r>
              <a:rPr lang="en-US" dirty="0"/>
              <a:t> in der Phase SAMMELN UND ORDNEN, EXPERIMENTIEREN des </a:t>
            </a:r>
            <a:r>
              <a:rPr lang="en-US" dirty="0" err="1"/>
              <a:t>Bildnerischen</a:t>
            </a:r>
            <a:r>
              <a:rPr lang="en-US" dirty="0"/>
              <a:t> </a:t>
            </a:r>
            <a:r>
              <a:rPr lang="en-US" dirty="0" err="1"/>
              <a:t>Prozesses</a:t>
            </a:r>
            <a:endParaRPr lang="en-US" dirty="0"/>
          </a:p>
        </p:txBody>
      </p:sp>
      <p:sp>
        <p:nvSpPr>
          <p:cNvPr id="3" name="Titel 2"/>
          <p:cNvSpPr>
            <a:spLocks noGrp="1"/>
          </p:cNvSpPr>
          <p:nvPr>
            <p:ph type="title"/>
          </p:nvPr>
        </p:nvSpPr>
        <p:spPr>
          <a:xfrm>
            <a:off x="457200" y="821432"/>
            <a:ext cx="8991600" cy="393278"/>
          </a:xfrm>
        </p:spPr>
        <p:txBody>
          <a:bodyPr/>
          <a:lstStyle/>
          <a:p>
            <a:r>
              <a:rPr lang="en-US" dirty="0" smtClean="0"/>
              <a:t>Open source </a:t>
            </a:r>
            <a:r>
              <a:rPr lang="en-US" dirty="0" err="1" smtClean="0"/>
              <a:t>prinzip</a:t>
            </a:r>
            <a:endParaRPr lang="en-US" dirty="0"/>
          </a:p>
        </p:txBody>
      </p:sp>
      <p:sp>
        <p:nvSpPr>
          <p:cNvPr id="4" name="Inhaltsplatzhalter 3"/>
          <p:cNvSpPr>
            <a:spLocks noGrp="1"/>
          </p:cNvSpPr>
          <p:nvPr>
            <p:ph idx="1"/>
          </p:nvPr>
        </p:nvSpPr>
        <p:spPr>
          <a:xfrm>
            <a:off x="457200" y="1487760"/>
            <a:ext cx="8991600" cy="5181600"/>
          </a:xfrm>
        </p:spPr>
        <p:txBody>
          <a:bodyPr/>
          <a:lstStyle/>
          <a:p>
            <a:pPr marL="0" indent="0">
              <a:buNone/>
            </a:pPr>
            <a:r>
              <a:rPr lang="de-CH" b="1" dirty="0" smtClean="0"/>
              <a:t>Entwurfsprinzip aus der Softwareentwicklung</a:t>
            </a:r>
            <a:br>
              <a:rPr lang="de-CH" b="1" dirty="0" smtClean="0"/>
            </a:br>
            <a:r>
              <a:rPr lang="de-CH" dirty="0" smtClean="0"/>
              <a:t>Code offen legen – Idee, Ansatz, Entwurf offen legen</a:t>
            </a:r>
            <a:br>
              <a:rPr lang="de-CH" dirty="0" smtClean="0"/>
            </a:br>
            <a:r>
              <a:rPr lang="de-CH" dirty="0" smtClean="0"/>
              <a:t>Gemeinsame Arbeit an der gleichen Aufgabenstellung</a:t>
            </a:r>
            <a:br>
              <a:rPr lang="de-CH" dirty="0" smtClean="0"/>
            </a:br>
            <a:endParaRPr lang="de-CH" dirty="0"/>
          </a:p>
          <a:p>
            <a:pPr marL="0" indent="0">
              <a:buNone/>
            </a:pPr>
            <a:r>
              <a:rPr lang="de-CH" b="1" dirty="0" smtClean="0"/>
              <a:t>Charakteristika</a:t>
            </a:r>
            <a:endParaRPr lang="de-CH" b="1" dirty="0"/>
          </a:p>
          <a:p>
            <a:r>
              <a:rPr lang="de-CH" dirty="0" smtClean="0"/>
              <a:t>Sofort erste Resultate</a:t>
            </a:r>
          </a:p>
          <a:p>
            <a:r>
              <a:rPr lang="de-CH" dirty="0" smtClean="0"/>
              <a:t>„Abschauen“ erlaubt – Lernen von Peers</a:t>
            </a:r>
          </a:p>
          <a:p>
            <a:r>
              <a:rPr lang="de-CH" dirty="0" smtClean="0"/>
              <a:t>Handlungsorientiert</a:t>
            </a:r>
          </a:p>
          <a:p>
            <a:r>
              <a:rPr lang="de-CH" dirty="0" smtClean="0"/>
              <a:t>Überwindung der Anfangsschwierigkeiten durch experimentelles Handeln</a:t>
            </a:r>
          </a:p>
          <a:p>
            <a:pPr marL="0" indent="0">
              <a:buNone/>
            </a:pPr>
            <a:endParaRPr lang="en-US" dirty="0"/>
          </a:p>
          <a:p>
            <a:pPr marL="0" indent="0">
              <a:buNone/>
            </a:pPr>
            <a:r>
              <a:rPr lang="de-CH" b="1" dirty="0" smtClean="0"/>
              <a:t>Ziele</a:t>
            </a:r>
          </a:p>
          <a:p>
            <a:pPr marL="0" indent="0">
              <a:buNone/>
            </a:pPr>
            <a:r>
              <a:rPr lang="de-CH" dirty="0" smtClean="0"/>
              <a:t>Die Studierenden kennen die Entwurfsmethode und verstehen unkonventionelle Entwurfsmethoden als spannendes Experimentierfeld. </a:t>
            </a:r>
            <a:br>
              <a:rPr lang="de-CH" dirty="0" smtClean="0"/>
            </a:br>
            <a:r>
              <a:rPr lang="en-US" dirty="0"/>
              <a:t/>
            </a:r>
            <a:br>
              <a:rPr lang="en-US" dirty="0"/>
            </a:br>
            <a:r>
              <a:rPr lang="en-US" dirty="0" smtClean="0"/>
              <a:t>Die </a:t>
            </a:r>
            <a:r>
              <a:rPr lang="en-US" dirty="0" err="1" smtClean="0"/>
              <a:t>Studierenden</a:t>
            </a:r>
            <a:r>
              <a:rPr lang="en-US" dirty="0" smtClean="0"/>
              <a:t> </a:t>
            </a:r>
            <a:r>
              <a:rPr lang="en-US" dirty="0" err="1" smtClean="0"/>
              <a:t>entwickeln</a:t>
            </a:r>
            <a:r>
              <a:rPr lang="en-US" dirty="0" smtClean="0"/>
              <a:t> </a:t>
            </a:r>
            <a:r>
              <a:rPr lang="en-US" dirty="0" err="1" smtClean="0"/>
              <a:t>mithilfe</a:t>
            </a:r>
            <a:r>
              <a:rPr lang="en-US" dirty="0" smtClean="0"/>
              <a:t> </a:t>
            </a:r>
            <a:r>
              <a:rPr lang="en-US" dirty="0" err="1" smtClean="0"/>
              <a:t>aller</a:t>
            </a:r>
            <a:r>
              <a:rPr lang="en-US" dirty="0" smtClean="0"/>
              <a:t> </a:t>
            </a:r>
            <a:r>
              <a:rPr lang="en-US" dirty="0" err="1" smtClean="0"/>
              <a:t>Beteiligten</a:t>
            </a:r>
            <a:r>
              <a:rPr lang="en-US" dirty="0" smtClean="0"/>
              <a:t> </a:t>
            </a:r>
            <a:r>
              <a:rPr lang="en-US" dirty="0" err="1" smtClean="0"/>
              <a:t>eine</a:t>
            </a:r>
            <a:r>
              <a:rPr lang="en-US" dirty="0" smtClean="0"/>
              <a:t> </a:t>
            </a:r>
            <a:r>
              <a:rPr lang="en-US" dirty="0" err="1" smtClean="0"/>
              <a:t>Vorstellung</a:t>
            </a:r>
            <a:r>
              <a:rPr lang="en-US" dirty="0" smtClean="0"/>
              <a:t> des </a:t>
            </a:r>
            <a:r>
              <a:rPr lang="en-US" dirty="0" err="1" smtClean="0"/>
              <a:t>Themenfeldes</a:t>
            </a:r>
            <a:r>
              <a:rPr lang="en-US" dirty="0" smtClean="0"/>
              <a:t> der </a:t>
            </a:r>
            <a:r>
              <a:rPr lang="en-US" dirty="0" err="1" smtClean="0"/>
              <a:t>Aufgabenstellung</a:t>
            </a:r>
            <a:r>
              <a:rPr lang="en-US" dirty="0" smtClean="0"/>
              <a:t>. </a:t>
            </a:r>
            <a:r>
              <a:rPr lang="en-US" dirty="0" err="1" smtClean="0"/>
              <a:t>Diese</a:t>
            </a:r>
            <a:r>
              <a:rPr lang="en-US" dirty="0" smtClean="0"/>
              <a:t> </a:t>
            </a:r>
            <a:r>
              <a:rPr lang="en-US" dirty="0" err="1" smtClean="0"/>
              <a:t>wird</a:t>
            </a:r>
            <a:r>
              <a:rPr lang="en-US" dirty="0" smtClean="0"/>
              <a:t> an </a:t>
            </a:r>
            <a:r>
              <a:rPr lang="en-US" dirty="0" err="1" smtClean="0"/>
              <a:t>ersten</a:t>
            </a:r>
            <a:r>
              <a:rPr lang="en-US" dirty="0" smtClean="0"/>
              <a:t> </a:t>
            </a:r>
            <a:r>
              <a:rPr lang="en-US" dirty="0" err="1" smtClean="0"/>
              <a:t>Resultaten</a:t>
            </a:r>
            <a:r>
              <a:rPr lang="en-US" dirty="0" smtClean="0"/>
              <a:t> </a:t>
            </a:r>
            <a:r>
              <a:rPr lang="en-US" dirty="0" err="1" smtClean="0"/>
              <a:t>sofort</a:t>
            </a:r>
            <a:r>
              <a:rPr lang="en-US" dirty="0" smtClean="0"/>
              <a:t> </a:t>
            </a:r>
            <a:r>
              <a:rPr lang="en-US" dirty="0" err="1" smtClean="0"/>
              <a:t>sichtbar</a:t>
            </a:r>
            <a:r>
              <a:rPr lang="en-US" dirty="0" smtClean="0"/>
              <a:t>.</a:t>
            </a:r>
            <a:br>
              <a:rPr lang="en-US" dirty="0" smtClean="0"/>
            </a:br>
            <a:endParaRPr lang="en-US" dirty="0"/>
          </a:p>
        </p:txBody>
      </p:sp>
    </p:spTree>
    <p:extLst>
      <p:ext uri="{BB962C8B-B14F-4D97-AF65-F5344CB8AC3E}">
        <p14:creationId xmlns:p14="http://schemas.microsoft.com/office/powerpoint/2010/main" val="616858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a:t>Gemeinsames</a:t>
            </a:r>
            <a:r>
              <a:rPr lang="en-US" dirty="0"/>
              <a:t> </a:t>
            </a:r>
            <a:r>
              <a:rPr lang="en-US" dirty="0" err="1"/>
              <a:t>Entwerfen</a:t>
            </a:r>
            <a:r>
              <a:rPr lang="en-US" dirty="0"/>
              <a:t> – </a:t>
            </a:r>
            <a:r>
              <a:rPr lang="en-US" dirty="0" err="1"/>
              <a:t>Opensource</a:t>
            </a:r>
            <a:r>
              <a:rPr lang="en-US" dirty="0"/>
              <a:t> </a:t>
            </a:r>
            <a:r>
              <a:rPr lang="en-US" dirty="0" err="1"/>
              <a:t>Prinzip</a:t>
            </a:r>
            <a:r>
              <a:rPr lang="en-US" dirty="0"/>
              <a:t> in der Phase SAMMELN UND ORDNEN, EXPERIMENTIEREN des </a:t>
            </a:r>
            <a:r>
              <a:rPr lang="en-US" dirty="0" err="1"/>
              <a:t>Bildnerischen</a:t>
            </a:r>
            <a:r>
              <a:rPr lang="en-US" dirty="0"/>
              <a:t> </a:t>
            </a:r>
            <a:r>
              <a:rPr lang="en-US" dirty="0" err="1"/>
              <a:t>Prozesses</a:t>
            </a:r>
            <a:endParaRPr lang="en-US" dirty="0"/>
          </a:p>
          <a:p>
            <a:endParaRPr lang="de-CH" dirty="0"/>
          </a:p>
        </p:txBody>
      </p:sp>
      <p:sp>
        <p:nvSpPr>
          <p:cNvPr id="3" name="Titel 2"/>
          <p:cNvSpPr>
            <a:spLocks noGrp="1"/>
          </p:cNvSpPr>
          <p:nvPr>
            <p:ph type="title"/>
          </p:nvPr>
        </p:nvSpPr>
        <p:spPr>
          <a:xfrm>
            <a:off x="457200" y="821432"/>
            <a:ext cx="8991600" cy="393278"/>
          </a:xfrm>
        </p:spPr>
        <p:txBody>
          <a:bodyPr/>
          <a:lstStyle/>
          <a:p>
            <a:r>
              <a:rPr lang="de-CH" dirty="0" smtClean="0"/>
              <a:t>BEISPIEL AUS BILD SCHRIFT KOMMUNIKATION</a:t>
            </a:r>
            <a:endParaRPr lang="de-CH" dirty="0"/>
          </a:p>
        </p:txBody>
      </p:sp>
      <p:sp>
        <p:nvSpPr>
          <p:cNvPr id="6" name="Inhaltsplatzhalter 5"/>
          <p:cNvSpPr>
            <a:spLocks noGrp="1"/>
          </p:cNvSpPr>
          <p:nvPr>
            <p:ph idx="1"/>
          </p:nvPr>
        </p:nvSpPr>
        <p:spPr>
          <a:xfrm>
            <a:off x="457200" y="1487760"/>
            <a:ext cx="8991600" cy="5181600"/>
          </a:xfrm>
        </p:spPr>
        <p:txBody>
          <a:bodyPr/>
          <a:lstStyle/>
          <a:p>
            <a:pPr marL="0" indent="0">
              <a:buNone/>
            </a:pPr>
            <a:r>
              <a:rPr lang="de-CH" b="1" dirty="0" smtClean="0"/>
              <a:t>Spaziergang durch die Architektur</a:t>
            </a:r>
            <a:br>
              <a:rPr lang="de-CH" b="1" dirty="0" smtClean="0"/>
            </a:br>
            <a:r>
              <a:rPr lang="de-CH" dirty="0" smtClean="0"/>
              <a:t>Entwickeln Sie eine fotografische Serie zum Thema: Spaziergang durch die Architektur. Dabei entwickeln Sie eine individuelle Definition des Themas und ein  entsprechendes Gestaltungskriterium.</a:t>
            </a:r>
            <a:br>
              <a:rPr lang="de-CH" dirty="0" smtClean="0"/>
            </a:br>
            <a:r>
              <a:rPr lang="de-CH" dirty="0" smtClean="0"/>
              <a:t/>
            </a:r>
            <a:br>
              <a:rPr lang="de-CH" dirty="0" smtClean="0"/>
            </a:br>
            <a:r>
              <a:rPr lang="de-CH" dirty="0" smtClean="0"/>
              <a:t>Vorgegeben sind:</a:t>
            </a:r>
          </a:p>
          <a:p>
            <a:r>
              <a:rPr lang="de-CH" dirty="0" smtClean="0"/>
              <a:t>Mindestanzahl der Aufnahmen</a:t>
            </a:r>
          </a:p>
          <a:p>
            <a:r>
              <a:rPr lang="de-CH" dirty="0" smtClean="0"/>
              <a:t>Präsentationsform</a:t>
            </a:r>
          </a:p>
          <a:p>
            <a:r>
              <a:rPr lang="de-CH" dirty="0" smtClean="0"/>
              <a:t>Handwerkliche Kriterien</a:t>
            </a:r>
            <a:endParaRPr lang="de-CH" b="1" dirty="0" smtClean="0"/>
          </a:p>
        </p:txBody>
      </p:sp>
    </p:spTree>
    <p:extLst>
      <p:ext uri="{BB962C8B-B14F-4D97-AF65-F5344CB8AC3E}">
        <p14:creationId xmlns:p14="http://schemas.microsoft.com/office/powerpoint/2010/main" val="1579672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a:t>Gemeinsames</a:t>
            </a:r>
            <a:r>
              <a:rPr lang="en-US" dirty="0"/>
              <a:t> </a:t>
            </a:r>
            <a:r>
              <a:rPr lang="en-US" dirty="0" err="1"/>
              <a:t>Entwerfen</a:t>
            </a:r>
            <a:r>
              <a:rPr lang="en-US" dirty="0"/>
              <a:t> – </a:t>
            </a:r>
            <a:r>
              <a:rPr lang="en-US" dirty="0" err="1"/>
              <a:t>Opensource</a:t>
            </a:r>
            <a:r>
              <a:rPr lang="en-US" dirty="0"/>
              <a:t> </a:t>
            </a:r>
            <a:r>
              <a:rPr lang="en-US" dirty="0" err="1"/>
              <a:t>Prinzip</a:t>
            </a:r>
            <a:r>
              <a:rPr lang="en-US" dirty="0"/>
              <a:t> in der Phase SAMMELN UND ORDNEN, EXPERIMENTIEREN des </a:t>
            </a:r>
            <a:r>
              <a:rPr lang="en-US" dirty="0" err="1"/>
              <a:t>Bildnerischen</a:t>
            </a:r>
            <a:r>
              <a:rPr lang="en-US" dirty="0"/>
              <a:t> </a:t>
            </a:r>
            <a:r>
              <a:rPr lang="en-US" dirty="0" err="1"/>
              <a:t>Prozesses</a:t>
            </a:r>
            <a:endParaRPr lang="en-US" dirty="0"/>
          </a:p>
        </p:txBody>
      </p:sp>
      <p:sp>
        <p:nvSpPr>
          <p:cNvPr id="3" name="Titel 2"/>
          <p:cNvSpPr>
            <a:spLocks noGrp="1"/>
          </p:cNvSpPr>
          <p:nvPr>
            <p:ph type="title"/>
          </p:nvPr>
        </p:nvSpPr>
        <p:spPr>
          <a:xfrm>
            <a:off x="457200" y="836712"/>
            <a:ext cx="8991600" cy="393278"/>
          </a:xfrm>
        </p:spPr>
        <p:txBody>
          <a:bodyPr/>
          <a:lstStyle/>
          <a:p>
            <a:r>
              <a:rPr lang="de-CH" dirty="0" smtClean="0"/>
              <a:t>BEISPIEL AUS BILD SCHRIFT KOMMUNIKATION</a:t>
            </a:r>
            <a:endParaRPr lang="de-CH" dirty="0"/>
          </a:p>
        </p:txBody>
      </p:sp>
      <p:sp>
        <p:nvSpPr>
          <p:cNvPr id="6" name="Inhaltsplatzhalter 5"/>
          <p:cNvSpPr>
            <a:spLocks noGrp="1"/>
          </p:cNvSpPr>
          <p:nvPr>
            <p:ph idx="1"/>
          </p:nvPr>
        </p:nvSpPr>
        <p:spPr>
          <a:xfrm>
            <a:off x="457200" y="1503040"/>
            <a:ext cx="8991600" cy="5181600"/>
          </a:xfrm>
        </p:spPr>
        <p:txBody>
          <a:bodyPr/>
          <a:lstStyle/>
          <a:p>
            <a:pPr marL="0" indent="0">
              <a:buNone/>
            </a:pPr>
            <a:r>
              <a:rPr lang="de-CH" b="1" dirty="0" smtClean="0"/>
              <a:t>Einstiegsübung mit </a:t>
            </a:r>
            <a:r>
              <a:rPr lang="de-CH" b="1" dirty="0" err="1" smtClean="0"/>
              <a:t>Smartphonekamera</a:t>
            </a:r>
            <a:r>
              <a:rPr lang="de-CH" b="1" dirty="0" smtClean="0"/>
              <a:t>, </a:t>
            </a:r>
            <a:r>
              <a:rPr lang="de-CH" b="1" dirty="0" err="1" smtClean="0"/>
              <a:t>instagram</a:t>
            </a:r>
            <a:r>
              <a:rPr lang="de-CH" b="1" dirty="0" smtClean="0"/>
              <a:t>, Bildschirmausstellung</a:t>
            </a:r>
            <a:br>
              <a:rPr lang="de-CH" b="1" dirty="0" smtClean="0"/>
            </a:br>
            <a:r>
              <a:rPr lang="de-CH" b="1" dirty="0" smtClean="0"/>
              <a:t> </a:t>
            </a:r>
            <a:r>
              <a:rPr lang="de-CH" dirty="0" smtClean="0"/>
              <a:t/>
            </a:r>
            <a:br>
              <a:rPr lang="de-CH" dirty="0" smtClean="0"/>
            </a:br>
            <a:r>
              <a:rPr lang="de-CH" dirty="0" smtClean="0"/>
              <a:t>Vorgehen:</a:t>
            </a:r>
            <a:br>
              <a:rPr lang="de-CH" dirty="0" smtClean="0"/>
            </a:br>
            <a:endParaRPr lang="de-CH" dirty="0" smtClean="0"/>
          </a:p>
          <a:p>
            <a:r>
              <a:rPr lang="de-CH" dirty="0" smtClean="0"/>
              <a:t>Mit der Handykamera die Architektur der Fabrikstrasse 8 fotografisch erkunden</a:t>
            </a:r>
            <a:br>
              <a:rPr lang="de-CH" dirty="0" smtClean="0"/>
            </a:br>
            <a:endParaRPr lang="de-CH" dirty="0" smtClean="0"/>
          </a:p>
          <a:p>
            <a:r>
              <a:rPr lang="de-CH" dirty="0" smtClean="0"/>
              <a:t>Bilder live auf einen gemeinsamen </a:t>
            </a:r>
            <a:r>
              <a:rPr lang="de-CH" dirty="0" err="1" smtClean="0"/>
              <a:t>instagram</a:t>
            </a:r>
            <a:r>
              <a:rPr lang="de-CH" dirty="0" smtClean="0"/>
              <a:t>-Account laden</a:t>
            </a:r>
            <a:br>
              <a:rPr lang="de-CH" dirty="0" smtClean="0"/>
            </a:br>
            <a:r>
              <a:rPr lang="de-CH" dirty="0" smtClean="0"/>
              <a:t>Dadurch wird sofort und für alle sichtbar ein Pool an fotografischen Resultaten geschaffen -&gt; weitere Inspiration</a:t>
            </a:r>
            <a:br>
              <a:rPr lang="de-CH" dirty="0" smtClean="0"/>
            </a:br>
            <a:endParaRPr lang="de-CH" dirty="0" smtClean="0"/>
          </a:p>
          <a:p>
            <a:r>
              <a:rPr lang="de-CH" dirty="0" smtClean="0"/>
              <a:t>Bildauswahl und Zusammenstellung einer Bildserie mittels Screenshots</a:t>
            </a:r>
            <a:br>
              <a:rPr lang="de-CH" dirty="0" smtClean="0"/>
            </a:br>
            <a:endParaRPr lang="de-CH" dirty="0" smtClean="0"/>
          </a:p>
          <a:p>
            <a:r>
              <a:rPr lang="de-CH" dirty="0" smtClean="0"/>
              <a:t>Präsentation in der Präsenzveranstaltung als Bildschirmausstellung</a:t>
            </a:r>
            <a:br>
              <a:rPr lang="de-CH" dirty="0" smtClean="0"/>
            </a:br>
            <a:endParaRPr lang="de-CH" b="1" dirty="0" smtClean="0"/>
          </a:p>
        </p:txBody>
      </p:sp>
    </p:spTree>
    <p:extLst>
      <p:ext uri="{BB962C8B-B14F-4D97-AF65-F5344CB8AC3E}">
        <p14:creationId xmlns:p14="http://schemas.microsoft.com/office/powerpoint/2010/main" val="3064568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5"/>
          </p:nvPr>
        </p:nvSpPr>
        <p:spPr/>
        <p:txBody>
          <a:bodyPr/>
          <a:lstStyle/>
          <a:p>
            <a:pPr>
              <a:lnSpc>
                <a:spcPct val="150000"/>
              </a:lnSpc>
            </a:pPr>
            <a:r>
              <a:rPr lang="en-US" b="1" dirty="0" err="1" smtClean="0"/>
              <a:t>Erfahrungsberichte</a:t>
            </a:r>
            <a:r>
              <a:rPr lang="en-US" b="1" dirty="0" smtClean="0"/>
              <a:t> </a:t>
            </a:r>
          </a:p>
          <a:p>
            <a:pPr lvl="1">
              <a:lnSpc>
                <a:spcPct val="150000"/>
              </a:lnSpc>
            </a:pPr>
            <a:r>
              <a:rPr lang="en-US" dirty="0" smtClean="0"/>
              <a:t>Laura Mercolli, </a:t>
            </a:r>
            <a:r>
              <a:rPr lang="en-US" dirty="0" err="1" smtClean="0"/>
              <a:t>Dozentin</a:t>
            </a:r>
            <a:r>
              <a:rPr lang="en-US" dirty="0" smtClean="0"/>
              <a:t> ESW (</a:t>
            </a:r>
            <a:r>
              <a:rPr lang="en-US" dirty="0" err="1" smtClean="0"/>
              <a:t>Philosophie</a:t>
            </a:r>
            <a:r>
              <a:rPr lang="en-US" dirty="0" smtClean="0"/>
              <a:t>) am IS1</a:t>
            </a:r>
          </a:p>
          <a:p>
            <a:pPr lvl="1">
              <a:lnSpc>
                <a:spcPct val="150000"/>
              </a:lnSpc>
            </a:pPr>
            <a:r>
              <a:rPr lang="en-US" dirty="0" smtClean="0"/>
              <a:t>Kathrin Jost, </a:t>
            </a:r>
            <a:r>
              <a:rPr lang="en-US" dirty="0" err="1" smtClean="0"/>
              <a:t>Dozentin</a:t>
            </a:r>
            <a:r>
              <a:rPr lang="en-US" dirty="0" smtClean="0"/>
              <a:t> RZG (Geschichte) und </a:t>
            </a:r>
            <a:r>
              <a:rPr lang="en-US" dirty="0" err="1" smtClean="0"/>
              <a:t>Bereichsleiterin</a:t>
            </a:r>
            <a:r>
              <a:rPr lang="en-US" dirty="0" smtClean="0"/>
              <a:t> FD/FW am IS1</a:t>
            </a:r>
          </a:p>
          <a:p>
            <a:pPr lvl="1">
              <a:lnSpc>
                <a:spcPct val="150000"/>
              </a:lnSpc>
            </a:pPr>
            <a:r>
              <a:rPr lang="en-US" dirty="0" smtClean="0"/>
              <a:t>Jonas Etter, </a:t>
            </a:r>
            <a:r>
              <a:rPr lang="en-US" dirty="0" err="1" smtClean="0"/>
              <a:t>Dozent</a:t>
            </a:r>
            <a:r>
              <a:rPr lang="en-US" dirty="0" smtClean="0"/>
              <a:t> BG am IS1</a:t>
            </a:r>
          </a:p>
          <a:p>
            <a:pPr>
              <a:lnSpc>
                <a:spcPct val="150000"/>
              </a:lnSpc>
            </a:pPr>
            <a:endParaRPr lang="en-US" dirty="0"/>
          </a:p>
          <a:p>
            <a:pPr>
              <a:lnSpc>
                <a:spcPct val="150000"/>
              </a:lnSpc>
            </a:pPr>
            <a:r>
              <a:rPr lang="en-US" b="1" dirty="0" err="1" smtClean="0"/>
              <a:t>Austausch</a:t>
            </a:r>
            <a:r>
              <a:rPr lang="en-US" b="1" dirty="0" smtClean="0"/>
              <a:t> und </a:t>
            </a:r>
            <a:r>
              <a:rPr lang="en-US" b="1" dirty="0" err="1" smtClean="0"/>
              <a:t>Diskussion</a:t>
            </a:r>
            <a:endParaRPr lang="en-US" b="1" dirty="0" smtClean="0"/>
          </a:p>
          <a:p>
            <a:pPr>
              <a:lnSpc>
                <a:spcPct val="150000"/>
              </a:lnSpc>
            </a:pPr>
            <a:endParaRPr lang="en-US" dirty="0"/>
          </a:p>
          <a:p>
            <a:pPr>
              <a:lnSpc>
                <a:spcPct val="150000"/>
              </a:lnSpc>
            </a:pPr>
            <a:endParaRPr lang="en-US" dirty="0" smtClean="0"/>
          </a:p>
          <a:p>
            <a:pPr>
              <a:lnSpc>
                <a:spcPct val="150000"/>
              </a:lnSpc>
            </a:pPr>
            <a:endParaRPr lang="en-US" dirty="0"/>
          </a:p>
        </p:txBody>
      </p:sp>
    </p:spTree>
    <p:extLst>
      <p:ext uri="{BB962C8B-B14F-4D97-AF65-F5344CB8AC3E}">
        <p14:creationId xmlns:p14="http://schemas.microsoft.com/office/powerpoint/2010/main" val="4029145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 8" descr="6.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1215" y="0"/>
            <a:ext cx="6166401" cy="6858000"/>
          </a:xfrm>
          <a:prstGeom prst="rect">
            <a:avLst/>
          </a:prstGeom>
        </p:spPr>
      </p:pic>
      <p:pic>
        <p:nvPicPr>
          <p:cNvPr id="8" name="Bild 7" descr="2.jpg"/>
          <p:cNvPicPr>
            <a:picLocks noChangeAspect="1"/>
          </p:cNvPicPr>
          <p:nvPr/>
        </p:nvPicPr>
        <p:blipFill rotWithShape="1">
          <a:blip r:embed="rId3">
            <a:extLst>
              <a:ext uri="{28A0092B-C50C-407E-A947-70E740481C1C}">
                <a14:useLocalDpi xmlns:a14="http://schemas.microsoft.com/office/drawing/2010/main" val="0"/>
              </a:ext>
            </a:extLst>
          </a:blip>
          <a:srcRect r="10875"/>
          <a:stretch/>
        </p:blipFill>
        <p:spPr>
          <a:xfrm>
            <a:off x="-735632" y="0"/>
            <a:ext cx="5756696" cy="6858000"/>
          </a:xfrm>
          <a:prstGeom prst="rect">
            <a:avLst/>
          </a:prstGeom>
        </p:spPr>
      </p:pic>
    </p:spTree>
    <p:extLst>
      <p:ext uri="{BB962C8B-B14F-4D97-AF65-F5344CB8AC3E}">
        <p14:creationId xmlns:p14="http://schemas.microsoft.com/office/powerpoint/2010/main" val="96953939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descr="Bildschirmfoto 2016-11-16 um 08.23.3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382" y="2000688"/>
            <a:ext cx="2482110" cy="3732568"/>
          </a:xfrm>
          <a:prstGeom prst="rect">
            <a:avLst/>
          </a:prstGeom>
        </p:spPr>
      </p:pic>
      <p:pic>
        <p:nvPicPr>
          <p:cNvPr id="3" name="Bild 2" descr="Bildschirmfoto 2016-11-16 um 08.23.5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6394" y="2204864"/>
            <a:ext cx="2029606" cy="3528392"/>
          </a:xfrm>
          <a:prstGeom prst="rect">
            <a:avLst/>
          </a:prstGeom>
        </p:spPr>
      </p:pic>
      <p:pic>
        <p:nvPicPr>
          <p:cNvPr id="4" name="Bild 3" descr="Bildschirmfoto 2016-11-16 um 08.23.59.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5128" y="605900"/>
            <a:ext cx="1939026" cy="3600400"/>
          </a:xfrm>
          <a:prstGeom prst="rect">
            <a:avLst/>
          </a:prstGeom>
        </p:spPr>
      </p:pic>
      <p:pic>
        <p:nvPicPr>
          <p:cNvPr id="5" name="Bild 4" descr="Bildschirmfoto 2016-11-16 um 08.24.28.png"/>
          <p:cNvPicPr>
            <a:picLocks noChangeAspect="1"/>
          </p:cNvPicPr>
          <p:nvPr/>
        </p:nvPicPr>
        <p:blipFill rotWithShape="1">
          <a:blip r:embed="rId5">
            <a:extLst>
              <a:ext uri="{28A0092B-C50C-407E-A947-70E740481C1C}">
                <a14:useLocalDpi xmlns:a14="http://schemas.microsoft.com/office/drawing/2010/main" val="0"/>
              </a:ext>
            </a:extLst>
          </a:blip>
          <a:srcRect b="1158"/>
          <a:stretch/>
        </p:blipFill>
        <p:spPr>
          <a:xfrm>
            <a:off x="2216696" y="648072"/>
            <a:ext cx="2200684" cy="3602808"/>
          </a:xfrm>
          <a:prstGeom prst="rect">
            <a:avLst/>
          </a:prstGeom>
        </p:spPr>
      </p:pic>
      <p:pic>
        <p:nvPicPr>
          <p:cNvPr id="6" name="Bild 5" descr="Bildschirmfoto 2016-11-16 um 08.24.38.png"/>
          <p:cNvPicPr>
            <a:picLocks noChangeAspect="1"/>
          </p:cNvPicPr>
          <p:nvPr/>
        </p:nvPicPr>
        <p:blipFill rotWithShape="1">
          <a:blip r:embed="rId6">
            <a:extLst>
              <a:ext uri="{28A0092B-C50C-407E-A947-70E740481C1C}">
                <a14:useLocalDpi xmlns:a14="http://schemas.microsoft.com/office/drawing/2010/main" val="0"/>
              </a:ext>
            </a:extLst>
          </a:blip>
          <a:srcRect t="1247" b="2007"/>
          <a:stretch/>
        </p:blipFill>
        <p:spPr>
          <a:xfrm>
            <a:off x="4304928" y="1373760"/>
            <a:ext cx="2001167" cy="3706560"/>
          </a:xfrm>
          <a:prstGeom prst="rect">
            <a:avLst/>
          </a:prstGeom>
        </p:spPr>
      </p:pic>
    </p:spTree>
    <p:extLst>
      <p:ext uri="{BB962C8B-B14F-4D97-AF65-F5344CB8AC3E}">
        <p14:creationId xmlns:p14="http://schemas.microsoft.com/office/powerpoint/2010/main" val="166508689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ild 6" descr="1.jpg"/>
          <p:cNvPicPr>
            <a:picLocks noChangeAspect="1"/>
          </p:cNvPicPr>
          <p:nvPr/>
        </p:nvPicPr>
        <p:blipFill rotWithShape="1">
          <a:blip r:embed="rId2">
            <a:extLst>
              <a:ext uri="{28A0092B-C50C-407E-A947-70E740481C1C}">
                <a14:useLocalDpi xmlns:a14="http://schemas.microsoft.com/office/drawing/2010/main" val="0"/>
              </a:ext>
            </a:extLst>
          </a:blip>
          <a:srcRect l="29054" r="14578"/>
          <a:stretch/>
        </p:blipFill>
        <p:spPr>
          <a:xfrm>
            <a:off x="2576736" y="-99392"/>
            <a:ext cx="2613168" cy="7258000"/>
          </a:xfrm>
          <a:prstGeom prst="rect">
            <a:avLst/>
          </a:prstGeom>
        </p:spPr>
      </p:pic>
      <p:pic>
        <p:nvPicPr>
          <p:cNvPr id="8" name="Bild 7" descr="3.jpg"/>
          <p:cNvPicPr>
            <a:picLocks noChangeAspect="1"/>
          </p:cNvPicPr>
          <p:nvPr/>
        </p:nvPicPr>
        <p:blipFill rotWithShape="1">
          <a:blip r:embed="rId3">
            <a:extLst>
              <a:ext uri="{28A0092B-C50C-407E-A947-70E740481C1C}">
                <a14:useLocalDpi xmlns:a14="http://schemas.microsoft.com/office/drawing/2010/main" val="0"/>
              </a:ext>
            </a:extLst>
          </a:blip>
          <a:srcRect l="25594" r="10662"/>
          <a:stretch/>
        </p:blipFill>
        <p:spPr>
          <a:xfrm>
            <a:off x="7257256" y="-171400"/>
            <a:ext cx="3168352" cy="7218759"/>
          </a:xfrm>
          <a:prstGeom prst="rect">
            <a:avLst/>
          </a:prstGeom>
        </p:spPr>
      </p:pic>
      <p:pic>
        <p:nvPicPr>
          <p:cNvPr id="9" name="Bild 8" descr="4.jpg"/>
          <p:cNvPicPr>
            <a:picLocks noChangeAspect="1"/>
          </p:cNvPicPr>
          <p:nvPr/>
        </p:nvPicPr>
        <p:blipFill rotWithShape="1">
          <a:blip r:embed="rId4">
            <a:extLst>
              <a:ext uri="{28A0092B-C50C-407E-A947-70E740481C1C}">
                <a14:useLocalDpi xmlns:a14="http://schemas.microsoft.com/office/drawing/2010/main" val="0"/>
              </a:ext>
            </a:extLst>
          </a:blip>
          <a:srcRect l="26493" r="11689"/>
          <a:stretch/>
        </p:blipFill>
        <p:spPr>
          <a:xfrm>
            <a:off x="-231576" y="-99392"/>
            <a:ext cx="3014396" cy="7387412"/>
          </a:xfrm>
          <a:prstGeom prst="rect">
            <a:avLst/>
          </a:prstGeom>
        </p:spPr>
      </p:pic>
      <p:pic>
        <p:nvPicPr>
          <p:cNvPr id="10" name="Bild 9" descr="5.jpg"/>
          <p:cNvPicPr>
            <a:picLocks noChangeAspect="1"/>
          </p:cNvPicPr>
          <p:nvPr/>
        </p:nvPicPr>
        <p:blipFill rotWithShape="1">
          <a:blip r:embed="rId5">
            <a:extLst>
              <a:ext uri="{28A0092B-C50C-407E-A947-70E740481C1C}">
                <a14:useLocalDpi xmlns:a14="http://schemas.microsoft.com/office/drawing/2010/main" val="0"/>
              </a:ext>
            </a:extLst>
          </a:blip>
          <a:srcRect l="15449" r="15834"/>
          <a:stretch/>
        </p:blipFill>
        <p:spPr>
          <a:xfrm>
            <a:off x="5169024" y="-146064"/>
            <a:ext cx="2736304" cy="7823536"/>
          </a:xfrm>
          <a:prstGeom prst="rect">
            <a:avLst/>
          </a:prstGeom>
        </p:spPr>
      </p:pic>
    </p:spTree>
    <p:extLst>
      <p:ext uri="{BB962C8B-B14F-4D97-AF65-F5344CB8AC3E}">
        <p14:creationId xmlns:p14="http://schemas.microsoft.com/office/powerpoint/2010/main" val="12561031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a:t>Gemeinsames</a:t>
            </a:r>
            <a:r>
              <a:rPr lang="en-US" dirty="0"/>
              <a:t> </a:t>
            </a:r>
            <a:r>
              <a:rPr lang="en-US" dirty="0" err="1"/>
              <a:t>Entwerfen</a:t>
            </a:r>
            <a:r>
              <a:rPr lang="en-US" dirty="0"/>
              <a:t> – </a:t>
            </a:r>
            <a:r>
              <a:rPr lang="en-US" dirty="0" err="1"/>
              <a:t>Opensource</a:t>
            </a:r>
            <a:r>
              <a:rPr lang="en-US" dirty="0"/>
              <a:t> </a:t>
            </a:r>
            <a:r>
              <a:rPr lang="en-US" dirty="0" err="1"/>
              <a:t>Prinzip</a:t>
            </a:r>
            <a:r>
              <a:rPr lang="en-US" dirty="0"/>
              <a:t> in der Phase SAMMELN UND ORDNEN, EXPERIMENTIEREN des </a:t>
            </a:r>
            <a:r>
              <a:rPr lang="en-US" dirty="0" err="1"/>
              <a:t>Bildnerischen</a:t>
            </a:r>
            <a:r>
              <a:rPr lang="en-US" dirty="0"/>
              <a:t> </a:t>
            </a:r>
            <a:r>
              <a:rPr lang="en-US" dirty="0" err="1"/>
              <a:t>Prozesses</a:t>
            </a:r>
            <a:endParaRPr lang="en-US" dirty="0"/>
          </a:p>
        </p:txBody>
      </p:sp>
      <p:sp>
        <p:nvSpPr>
          <p:cNvPr id="3" name="Titel 2"/>
          <p:cNvSpPr>
            <a:spLocks noGrp="1"/>
          </p:cNvSpPr>
          <p:nvPr>
            <p:ph type="title"/>
          </p:nvPr>
        </p:nvSpPr>
        <p:spPr>
          <a:xfrm>
            <a:off x="457200" y="893440"/>
            <a:ext cx="8991600" cy="393278"/>
          </a:xfrm>
        </p:spPr>
        <p:txBody>
          <a:bodyPr/>
          <a:lstStyle/>
          <a:p>
            <a:r>
              <a:rPr lang="de-CH" dirty="0" smtClean="0"/>
              <a:t>AUSBLICK</a:t>
            </a:r>
            <a:endParaRPr lang="de-CH" dirty="0"/>
          </a:p>
        </p:txBody>
      </p:sp>
      <p:sp>
        <p:nvSpPr>
          <p:cNvPr id="4" name="Inhaltsplatzhalter 3"/>
          <p:cNvSpPr>
            <a:spLocks noGrp="1"/>
          </p:cNvSpPr>
          <p:nvPr>
            <p:ph idx="1"/>
          </p:nvPr>
        </p:nvSpPr>
        <p:spPr>
          <a:xfrm>
            <a:off x="457200" y="1559768"/>
            <a:ext cx="8991600" cy="5181600"/>
          </a:xfrm>
        </p:spPr>
        <p:txBody>
          <a:bodyPr/>
          <a:lstStyle/>
          <a:p>
            <a:pPr marL="0" indent="0">
              <a:spcAft>
                <a:spcPts val="1200"/>
              </a:spcAft>
              <a:buNone/>
            </a:pPr>
            <a:r>
              <a:rPr lang="de-CH" dirty="0" smtClean="0"/>
              <a:t>Ziel: Anwendung der Methode in der Veranstaltung BILD PROJEKT PRODUKT</a:t>
            </a:r>
            <a:br>
              <a:rPr lang="de-CH" dirty="0" smtClean="0"/>
            </a:br>
            <a:endParaRPr lang="de-CH" dirty="0" smtClean="0"/>
          </a:p>
          <a:p>
            <a:pPr lvl="1">
              <a:spcAft>
                <a:spcPts val="1200"/>
              </a:spcAft>
            </a:pPr>
            <a:r>
              <a:rPr lang="de-CH" dirty="0" smtClean="0"/>
              <a:t>Bessere Integration der Kommentarfunktion </a:t>
            </a:r>
            <a:br>
              <a:rPr lang="de-CH" dirty="0" smtClean="0"/>
            </a:br>
            <a:r>
              <a:rPr lang="de-CH" dirty="0" smtClean="0"/>
              <a:t>(Peerfeedback und Rückmeldung von Dozierenden)</a:t>
            </a:r>
          </a:p>
          <a:p>
            <a:pPr lvl="1">
              <a:spcAft>
                <a:spcPts val="1200"/>
              </a:spcAft>
            </a:pPr>
            <a:r>
              <a:rPr lang="de-CH" dirty="0" smtClean="0"/>
              <a:t>Eigentliches E-</a:t>
            </a:r>
            <a:r>
              <a:rPr lang="de-CH" dirty="0" err="1" smtClean="0"/>
              <a:t>learning</a:t>
            </a:r>
            <a:r>
              <a:rPr lang="de-CH" dirty="0" smtClean="0"/>
              <a:t> möglich</a:t>
            </a:r>
          </a:p>
          <a:p>
            <a:pPr lvl="1">
              <a:spcAft>
                <a:spcPts val="1200"/>
              </a:spcAft>
            </a:pPr>
            <a:r>
              <a:rPr lang="de-CH" dirty="0" smtClean="0"/>
              <a:t>Bedingt erweiterte Anforderungen an die Applikation:</a:t>
            </a:r>
          </a:p>
          <a:p>
            <a:pPr lvl="2">
              <a:spcAft>
                <a:spcPts val="1200"/>
              </a:spcAft>
            </a:pPr>
            <a:r>
              <a:rPr lang="de-CH" dirty="0" smtClean="0"/>
              <a:t>Niederschwelliger Zugang und intuitive Bedienung</a:t>
            </a:r>
          </a:p>
          <a:p>
            <a:pPr lvl="2">
              <a:spcAft>
                <a:spcPts val="1200"/>
              </a:spcAft>
            </a:pPr>
            <a:r>
              <a:rPr lang="de-CH" dirty="0" smtClean="0"/>
              <a:t>Anordnung von Bildern als Serie möglich </a:t>
            </a:r>
            <a:br>
              <a:rPr lang="de-CH" dirty="0" smtClean="0"/>
            </a:br>
            <a:r>
              <a:rPr lang="de-CH" dirty="0" smtClean="0"/>
              <a:t>(Auf einer Fläche/in unterschiedlichen Grössen)</a:t>
            </a:r>
          </a:p>
          <a:p>
            <a:pPr lvl="2">
              <a:spcAft>
                <a:spcPts val="1200"/>
              </a:spcAft>
            </a:pPr>
            <a:r>
              <a:rPr lang="de-CH" dirty="0" smtClean="0"/>
              <a:t>Gemeinsamer genutzter Account</a:t>
            </a:r>
          </a:p>
          <a:p>
            <a:pPr lvl="2">
              <a:spcAft>
                <a:spcPts val="1200"/>
              </a:spcAft>
            </a:pPr>
            <a:r>
              <a:rPr lang="de-CH" dirty="0" smtClean="0"/>
              <a:t>Gleichzeitiges Bearbeiten möglich</a:t>
            </a:r>
          </a:p>
        </p:txBody>
      </p:sp>
    </p:spTree>
    <p:extLst>
      <p:ext uri="{BB962C8B-B14F-4D97-AF65-F5344CB8AC3E}">
        <p14:creationId xmlns:p14="http://schemas.microsoft.com/office/powerpoint/2010/main" val="1535827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a:t>Gemeinsames</a:t>
            </a:r>
            <a:r>
              <a:rPr lang="en-US" dirty="0"/>
              <a:t> </a:t>
            </a:r>
            <a:r>
              <a:rPr lang="en-US" dirty="0" err="1"/>
              <a:t>Entwerfen</a:t>
            </a:r>
            <a:r>
              <a:rPr lang="en-US" dirty="0"/>
              <a:t> – </a:t>
            </a:r>
            <a:r>
              <a:rPr lang="en-US" dirty="0" err="1"/>
              <a:t>Opensource</a:t>
            </a:r>
            <a:r>
              <a:rPr lang="en-US" dirty="0"/>
              <a:t> </a:t>
            </a:r>
            <a:r>
              <a:rPr lang="en-US" dirty="0" err="1"/>
              <a:t>Prinzip</a:t>
            </a:r>
            <a:r>
              <a:rPr lang="en-US" dirty="0"/>
              <a:t> in der </a:t>
            </a:r>
            <a:r>
              <a:rPr lang="en-US" dirty="0" err="1"/>
              <a:t>Entwicklungsphase</a:t>
            </a:r>
            <a:r>
              <a:rPr lang="en-US" dirty="0"/>
              <a:t> des </a:t>
            </a:r>
            <a:r>
              <a:rPr lang="en-US" dirty="0" err="1"/>
              <a:t>Bildnerischen</a:t>
            </a:r>
            <a:r>
              <a:rPr lang="en-US" dirty="0"/>
              <a:t> </a:t>
            </a:r>
            <a:r>
              <a:rPr lang="en-US" dirty="0" err="1"/>
              <a:t>Prozesses</a:t>
            </a:r>
            <a:endParaRPr lang="en-US" dirty="0"/>
          </a:p>
        </p:txBody>
      </p:sp>
      <p:sp>
        <p:nvSpPr>
          <p:cNvPr id="3" name="Titel 2"/>
          <p:cNvSpPr>
            <a:spLocks noGrp="1"/>
          </p:cNvSpPr>
          <p:nvPr>
            <p:ph type="title"/>
          </p:nvPr>
        </p:nvSpPr>
        <p:spPr/>
        <p:txBody>
          <a:bodyPr/>
          <a:lstStyle/>
          <a:p>
            <a:r>
              <a:rPr lang="de-CH" dirty="0" smtClean="0"/>
              <a:t>AUSBLICK</a:t>
            </a:r>
            <a:endParaRPr lang="de-CH" dirty="0"/>
          </a:p>
        </p:txBody>
      </p:sp>
      <p:pic>
        <p:nvPicPr>
          <p:cNvPr id="5" name="Bild 4" descr="Bildschirmfoto 2016-11-16 um 08.18.0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0512" y="908720"/>
            <a:ext cx="5812668" cy="5297229"/>
          </a:xfrm>
          <a:prstGeom prst="rect">
            <a:avLst/>
          </a:prstGeom>
        </p:spPr>
      </p:pic>
    </p:spTree>
    <p:extLst>
      <p:ext uri="{BB962C8B-B14F-4D97-AF65-F5344CB8AC3E}">
        <p14:creationId xmlns:p14="http://schemas.microsoft.com/office/powerpoint/2010/main" val="310282556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a:xfrm>
            <a:off x="457200" y="1602000"/>
            <a:ext cx="9104312" cy="1198800"/>
          </a:xfrm>
        </p:spPr>
        <p:txBody>
          <a:bodyPr/>
          <a:lstStyle/>
          <a:p>
            <a:r>
              <a:rPr lang="en-US" dirty="0" smtClean="0"/>
              <a:t>Blended-Learning </a:t>
            </a:r>
            <a:r>
              <a:rPr lang="en-US" dirty="0" err="1" smtClean="0"/>
              <a:t>im</a:t>
            </a:r>
            <a:r>
              <a:rPr lang="en-US" dirty="0" smtClean="0"/>
              <a:t> Seminar “Sinn- und </a:t>
            </a:r>
            <a:r>
              <a:rPr lang="en-US" dirty="0" err="1" smtClean="0"/>
              <a:t>Wertfragen</a:t>
            </a:r>
            <a:r>
              <a:rPr lang="en-US" dirty="0" smtClean="0"/>
              <a:t>”</a:t>
            </a:r>
            <a:endParaRPr lang="en-US" dirty="0"/>
          </a:p>
        </p:txBody>
      </p:sp>
      <p:pic>
        <p:nvPicPr>
          <p:cNvPr id="3" name="Grafik 2"/>
          <p:cNvPicPr>
            <a:picLocks noChangeAspect="1"/>
          </p:cNvPicPr>
          <p:nvPr/>
        </p:nvPicPr>
        <p:blipFill rotWithShape="1">
          <a:blip r:embed="rId2">
            <a:extLst>
              <a:ext uri="{28A0092B-C50C-407E-A947-70E740481C1C}">
                <a14:useLocalDpi xmlns:a14="http://schemas.microsoft.com/office/drawing/2010/main" val="0"/>
              </a:ext>
            </a:extLst>
          </a:blip>
          <a:srcRect t="16340" b="18077"/>
          <a:stretch/>
        </p:blipFill>
        <p:spPr>
          <a:xfrm>
            <a:off x="3080792" y="3429001"/>
            <a:ext cx="5400600" cy="2262856"/>
          </a:xfrm>
          <a:prstGeom prst="rect">
            <a:avLst/>
          </a:prstGeom>
        </p:spPr>
      </p:pic>
    </p:spTree>
    <p:extLst>
      <p:ext uri="{BB962C8B-B14F-4D97-AF65-F5344CB8AC3E}">
        <p14:creationId xmlns:p14="http://schemas.microsoft.com/office/powerpoint/2010/main" val="24635507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smtClean="0"/>
              <a:t>Blended-Learning </a:t>
            </a:r>
            <a:r>
              <a:rPr lang="en-US" dirty="0" err="1" smtClean="0"/>
              <a:t>im</a:t>
            </a:r>
            <a:r>
              <a:rPr lang="en-US" dirty="0" smtClean="0"/>
              <a:t> Seminar “Sinn- und </a:t>
            </a:r>
            <a:r>
              <a:rPr lang="en-US" dirty="0" err="1" smtClean="0"/>
              <a:t>Wertfragen</a:t>
            </a:r>
            <a:r>
              <a:rPr lang="en-US" dirty="0" smtClean="0"/>
              <a:t>”</a:t>
            </a:r>
            <a:endParaRPr lang="en-US" dirty="0"/>
          </a:p>
        </p:txBody>
      </p:sp>
      <p:sp>
        <p:nvSpPr>
          <p:cNvPr id="3" name="Titel 2"/>
          <p:cNvSpPr>
            <a:spLocks noGrp="1"/>
          </p:cNvSpPr>
          <p:nvPr>
            <p:ph type="title"/>
          </p:nvPr>
        </p:nvSpPr>
        <p:spPr/>
        <p:txBody>
          <a:bodyPr/>
          <a:lstStyle/>
          <a:p>
            <a:r>
              <a:rPr lang="en-US" dirty="0" err="1" smtClean="0"/>
              <a:t>Eckdaten</a:t>
            </a:r>
            <a:r>
              <a:rPr lang="en-US" dirty="0" smtClean="0"/>
              <a:t> und </a:t>
            </a:r>
            <a:r>
              <a:rPr lang="en-US" dirty="0" err="1" smtClean="0"/>
              <a:t>Grundprinzipien</a:t>
            </a:r>
            <a:endParaRPr lang="en-US" dirty="0"/>
          </a:p>
        </p:txBody>
      </p:sp>
      <p:sp>
        <p:nvSpPr>
          <p:cNvPr id="4" name="Inhaltsplatzhalter 3"/>
          <p:cNvSpPr>
            <a:spLocks noGrp="1"/>
          </p:cNvSpPr>
          <p:nvPr>
            <p:ph idx="1"/>
          </p:nvPr>
        </p:nvSpPr>
        <p:spPr/>
        <p:txBody>
          <a:bodyPr/>
          <a:lstStyle/>
          <a:p>
            <a:pPr>
              <a:buFont typeface="Wingdings" panose="05000000000000000000" pitchFamily="2" charset="2"/>
              <a:buChar char="Ø"/>
            </a:pPr>
            <a:r>
              <a:rPr lang="de-CH" dirty="0" smtClean="0"/>
              <a:t>Bereich ESW</a:t>
            </a:r>
            <a:r>
              <a:rPr lang="de-CH" dirty="0"/>
              <a:t>, Modul 4 Jugendliche und ihre Lebenswelten </a:t>
            </a:r>
            <a:r>
              <a:rPr lang="de-CH" dirty="0" smtClean="0"/>
              <a:t>verstehen</a:t>
            </a:r>
          </a:p>
          <a:p>
            <a:pPr>
              <a:buFont typeface="Wingdings" panose="05000000000000000000" pitchFamily="2" charset="2"/>
              <a:buChar char="Ø"/>
            </a:pPr>
            <a:r>
              <a:rPr lang="de-CH" dirty="0" smtClean="0"/>
              <a:t>Pflichtseminar, </a:t>
            </a:r>
            <a:r>
              <a:rPr lang="de-CH" dirty="0"/>
              <a:t>2.-5. Semester, 3ECTS, 2SWS, </a:t>
            </a:r>
            <a:r>
              <a:rPr lang="de-CH" dirty="0" smtClean="0"/>
              <a:t>wöchentlich stattfindend</a:t>
            </a:r>
          </a:p>
          <a:p>
            <a:pPr marL="0" indent="0">
              <a:buNone/>
            </a:pPr>
            <a:endParaRPr lang="de-CH" dirty="0"/>
          </a:p>
          <a:p>
            <a:pPr marL="0" indent="0">
              <a:buNone/>
            </a:pPr>
            <a:r>
              <a:rPr lang="de-CH" b="1" dirty="0"/>
              <a:t>Ausgangslage</a:t>
            </a:r>
            <a:endParaRPr lang="de-CH" dirty="0"/>
          </a:p>
          <a:p>
            <a:pPr marL="0" indent="0">
              <a:buNone/>
            </a:pPr>
            <a:r>
              <a:rPr lang="de-CH" dirty="0"/>
              <a:t>G</a:t>
            </a:r>
            <a:r>
              <a:rPr lang="de-CH" dirty="0" smtClean="0"/>
              <a:t>rosse </a:t>
            </a:r>
            <a:r>
              <a:rPr lang="de-CH" dirty="0"/>
              <a:t>Unterschiede bezüglich der fachlichen Voraussetzungen der Studierenden</a:t>
            </a:r>
          </a:p>
          <a:p>
            <a:pPr marL="0" indent="0">
              <a:buNone/>
            </a:pPr>
            <a:endParaRPr lang="de-CH" dirty="0"/>
          </a:p>
          <a:p>
            <a:pPr marL="0" indent="0">
              <a:buNone/>
            </a:pPr>
            <a:r>
              <a:rPr lang="de-CH" b="1" dirty="0" smtClean="0"/>
              <a:t>Organisation Blended-Learning-Durchführung im FS16</a:t>
            </a:r>
            <a:endParaRPr lang="de-CH" b="1" dirty="0"/>
          </a:p>
          <a:p>
            <a:r>
              <a:rPr lang="de-CH" dirty="0" smtClean="0"/>
              <a:t>1. Sitzung: Präsenz</a:t>
            </a:r>
          </a:p>
          <a:p>
            <a:r>
              <a:rPr lang="de-CH" dirty="0" smtClean="0"/>
              <a:t>2. – 7. Sitzung: E-Learning-Kurs</a:t>
            </a:r>
          </a:p>
          <a:p>
            <a:r>
              <a:rPr lang="de-CH" dirty="0" smtClean="0"/>
              <a:t>8. – 14. Sitzung: Präsenz</a:t>
            </a:r>
          </a:p>
          <a:p>
            <a:pPr marL="0" indent="0">
              <a:buNone/>
            </a:pPr>
            <a:endParaRPr lang="en-US" dirty="0"/>
          </a:p>
          <a:p>
            <a:pPr marL="0" indent="0">
              <a:buNone/>
            </a:pPr>
            <a:r>
              <a:rPr lang="de-CH" b="1" dirty="0" smtClean="0"/>
              <a:t>Ziel</a:t>
            </a:r>
          </a:p>
          <a:p>
            <a:pPr marL="0" indent="0">
              <a:buNone/>
            </a:pPr>
            <a:r>
              <a:rPr lang="de-CH" dirty="0" smtClean="0"/>
              <a:t>Das </a:t>
            </a:r>
            <a:r>
              <a:rPr lang="de-CH" dirty="0"/>
              <a:t>Ziel des </a:t>
            </a:r>
            <a:r>
              <a:rPr lang="de-CH" dirty="0" smtClean="0"/>
              <a:t>E-Learning-Kurses </a:t>
            </a:r>
            <a:r>
              <a:rPr lang="de-CH" dirty="0"/>
              <a:t>ist es, dass sich die Studierenden anknüpfend an ihr Vorwissen </a:t>
            </a:r>
            <a:r>
              <a:rPr lang="de-CH" dirty="0" smtClean="0"/>
              <a:t>die Grundlagen </a:t>
            </a:r>
            <a:r>
              <a:rPr lang="de-CH" dirty="0"/>
              <a:t>für das Seminar „Sinn- und Wertfragen“ </a:t>
            </a:r>
            <a:r>
              <a:rPr lang="de-CH" dirty="0" smtClean="0"/>
              <a:t>selbstständig erarbeiten</a:t>
            </a:r>
            <a:r>
              <a:rPr lang="de-CH" dirty="0"/>
              <a:t>. In den anschliessenden Präsenzsitzungen werden das erworbene Wissen und die erworbenen Fähigkeiten vertieft und angewendet.</a:t>
            </a: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02684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a:t>Blended-Learning </a:t>
            </a:r>
            <a:r>
              <a:rPr lang="en-US" dirty="0" err="1"/>
              <a:t>im</a:t>
            </a:r>
            <a:r>
              <a:rPr lang="en-US" dirty="0"/>
              <a:t> Seminar “Sinn- und </a:t>
            </a:r>
            <a:r>
              <a:rPr lang="en-US" dirty="0" err="1"/>
              <a:t>Wertfragen</a:t>
            </a:r>
            <a:r>
              <a:rPr lang="en-US" dirty="0"/>
              <a:t>”</a:t>
            </a:r>
          </a:p>
          <a:p>
            <a:endParaRPr lang="de-CH" dirty="0"/>
          </a:p>
        </p:txBody>
      </p:sp>
      <p:sp>
        <p:nvSpPr>
          <p:cNvPr id="3" name="Titel 2"/>
          <p:cNvSpPr>
            <a:spLocks noGrp="1"/>
          </p:cNvSpPr>
          <p:nvPr>
            <p:ph type="title"/>
          </p:nvPr>
        </p:nvSpPr>
        <p:spPr/>
        <p:txBody>
          <a:bodyPr/>
          <a:lstStyle/>
          <a:p>
            <a:r>
              <a:rPr lang="de-CH" dirty="0" smtClean="0"/>
              <a:t>Aufbau E-Learning-Kurs</a:t>
            </a:r>
            <a:endParaRPr lang="de-CH" dirty="0"/>
          </a:p>
        </p:txBody>
      </p:sp>
      <p:sp>
        <p:nvSpPr>
          <p:cNvPr id="6" name="Inhaltsplatzhalter 5"/>
          <p:cNvSpPr>
            <a:spLocks noGrp="1"/>
          </p:cNvSpPr>
          <p:nvPr>
            <p:ph idx="1"/>
          </p:nvPr>
        </p:nvSpPr>
        <p:spPr/>
        <p:txBody>
          <a:bodyPr/>
          <a:lstStyle/>
          <a:p>
            <a:r>
              <a:rPr lang="de-CH" dirty="0" smtClean="0"/>
              <a:t>6 Themenbereiche</a:t>
            </a:r>
          </a:p>
          <a:p>
            <a:r>
              <a:rPr lang="de-CH" dirty="0" smtClean="0"/>
              <a:t>25 Lernziele</a:t>
            </a:r>
          </a:p>
          <a:p>
            <a:r>
              <a:rPr lang="de-CH" dirty="0"/>
              <a:t>O</a:t>
            </a:r>
            <a:r>
              <a:rPr lang="de-CH" dirty="0" smtClean="0"/>
              <a:t>bligatorische Aufgaben</a:t>
            </a:r>
          </a:p>
          <a:p>
            <a:r>
              <a:rPr lang="de-CH" dirty="0" smtClean="0"/>
              <a:t>2 Abgabezeitpunkte für die obligatorischen Aufgaben</a:t>
            </a:r>
          </a:p>
          <a:p>
            <a:r>
              <a:rPr lang="de-CH" dirty="0" smtClean="0"/>
              <a:t>Die Reihenfolge der Themen ist frei, wird aber im Arbeitsplan festgehalten</a:t>
            </a:r>
          </a:p>
          <a:p>
            <a:endParaRPr lang="de-CH" dirty="0" smtClean="0"/>
          </a:p>
          <a:p>
            <a:pPr marL="0" indent="0">
              <a:buNone/>
            </a:pPr>
            <a:r>
              <a:rPr lang="de-CH" dirty="0" smtClean="0"/>
              <a:t>Grundidee: Das Ziel ist vorgegeben, der Weg dorthin offen.</a:t>
            </a:r>
          </a:p>
          <a:p>
            <a:pPr>
              <a:buFont typeface="Wingdings" panose="05000000000000000000" pitchFamily="2" charset="2"/>
              <a:buChar char="Ø"/>
            </a:pPr>
            <a:r>
              <a:rPr lang="de-CH" dirty="0" smtClean="0"/>
              <a:t>Materialien sind ein Angebot (differenziert nach Medientyp und Schwierigkeitsgrad)</a:t>
            </a:r>
          </a:p>
          <a:p>
            <a:pPr>
              <a:buFont typeface="Wingdings" panose="05000000000000000000" pitchFamily="2" charset="2"/>
              <a:buChar char="Ø"/>
            </a:pPr>
            <a:r>
              <a:rPr lang="de-CH" dirty="0" smtClean="0"/>
              <a:t>Übungen sind freiwillig</a:t>
            </a:r>
          </a:p>
          <a:p>
            <a:pPr marL="0" indent="0">
              <a:buNone/>
            </a:pPr>
            <a:endParaRPr lang="de-CH" dirty="0" smtClean="0"/>
          </a:p>
          <a:p>
            <a:pPr marL="0" indent="0">
              <a:buNone/>
            </a:pPr>
            <a:r>
              <a:rPr lang="de-CH" dirty="0" smtClean="0"/>
              <a:t>Unterstützungsmöglichkeiten:</a:t>
            </a:r>
          </a:p>
          <a:p>
            <a:r>
              <a:rPr lang="de-CH" dirty="0" smtClean="0"/>
              <a:t>Glossar zum Seminar</a:t>
            </a:r>
          </a:p>
          <a:p>
            <a:r>
              <a:rPr lang="de-CH" dirty="0" smtClean="0"/>
              <a:t>Forum für technische und organisatorische Fragen</a:t>
            </a:r>
          </a:p>
          <a:p>
            <a:r>
              <a:rPr lang="de-CH" dirty="0" smtClean="0"/>
              <a:t>Sprechstunden (buchbar direkt im ILIAS-Kurs)</a:t>
            </a:r>
          </a:p>
          <a:p>
            <a:r>
              <a:rPr lang="de-CH" dirty="0" smtClean="0"/>
              <a:t>Umfrage zu klärungsbedürftigen Themen</a:t>
            </a:r>
            <a:endParaRPr lang="de-CH" dirty="0"/>
          </a:p>
        </p:txBody>
      </p:sp>
    </p:spTree>
    <p:extLst>
      <p:ext uri="{BB962C8B-B14F-4D97-AF65-F5344CB8AC3E}">
        <p14:creationId xmlns:p14="http://schemas.microsoft.com/office/powerpoint/2010/main" val="2625445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a:t>Blended-Learning </a:t>
            </a:r>
            <a:r>
              <a:rPr lang="en-US" dirty="0" err="1"/>
              <a:t>im</a:t>
            </a:r>
            <a:r>
              <a:rPr lang="en-US" dirty="0"/>
              <a:t> Seminar “Sinn- und </a:t>
            </a:r>
            <a:r>
              <a:rPr lang="en-US" dirty="0" err="1"/>
              <a:t>Wertfragen</a:t>
            </a:r>
            <a:r>
              <a:rPr lang="en-US" dirty="0"/>
              <a:t>”</a:t>
            </a:r>
          </a:p>
          <a:p>
            <a:endParaRPr lang="de-CH" dirty="0"/>
          </a:p>
        </p:txBody>
      </p:sp>
      <p:sp>
        <p:nvSpPr>
          <p:cNvPr id="3" name="Titel 2"/>
          <p:cNvSpPr>
            <a:spLocks noGrp="1"/>
          </p:cNvSpPr>
          <p:nvPr>
            <p:ph type="title"/>
          </p:nvPr>
        </p:nvSpPr>
        <p:spPr/>
        <p:txBody>
          <a:bodyPr/>
          <a:lstStyle/>
          <a:p>
            <a:r>
              <a:rPr lang="de-CH" dirty="0" smtClean="0"/>
              <a:t>Beispiele</a:t>
            </a:r>
            <a:endParaRPr lang="de-CH" dirty="0"/>
          </a:p>
        </p:txBody>
      </p:sp>
      <p:sp>
        <p:nvSpPr>
          <p:cNvPr id="4" name="Inhaltsplatzhalter 3"/>
          <p:cNvSpPr>
            <a:spLocks noGrp="1"/>
          </p:cNvSpPr>
          <p:nvPr>
            <p:ph idx="1"/>
          </p:nvPr>
        </p:nvSpPr>
        <p:spPr/>
        <p:txBody>
          <a:bodyPr/>
          <a:lstStyle/>
          <a:p>
            <a:pPr>
              <a:lnSpc>
                <a:spcPct val="200000"/>
              </a:lnSpc>
            </a:pPr>
            <a:endParaRPr lang="de-CH" dirty="0" smtClean="0">
              <a:hlinkClick r:id="rId2"/>
            </a:endParaRPr>
          </a:p>
          <a:p>
            <a:pPr>
              <a:lnSpc>
                <a:spcPct val="200000"/>
              </a:lnSpc>
            </a:pPr>
            <a:r>
              <a:rPr lang="de-CH" dirty="0" smtClean="0">
                <a:hlinkClick r:id="rId2"/>
              </a:rPr>
              <a:t>Gesamtansicht E-Learning-Kurs</a:t>
            </a:r>
            <a:endParaRPr lang="de-CH" dirty="0" smtClean="0"/>
          </a:p>
          <a:p>
            <a:pPr>
              <a:lnSpc>
                <a:spcPct val="200000"/>
              </a:lnSpc>
            </a:pPr>
            <a:r>
              <a:rPr lang="de-CH" dirty="0" smtClean="0">
                <a:hlinkClick r:id="rId3"/>
              </a:rPr>
              <a:t>Ansicht Themenbereich</a:t>
            </a:r>
            <a:endParaRPr lang="de-CH" dirty="0" smtClean="0"/>
          </a:p>
          <a:p>
            <a:pPr>
              <a:lnSpc>
                <a:spcPct val="200000"/>
              </a:lnSpc>
            </a:pPr>
            <a:r>
              <a:rPr lang="de-CH" dirty="0" smtClean="0">
                <a:hlinkClick r:id="rId4"/>
              </a:rPr>
              <a:t>Übungsbeispiel 1: Zuordnung</a:t>
            </a:r>
            <a:endParaRPr lang="de-CH" dirty="0" smtClean="0"/>
          </a:p>
          <a:p>
            <a:pPr>
              <a:lnSpc>
                <a:spcPct val="200000"/>
              </a:lnSpc>
            </a:pPr>
            <a:r>
              <a:rPr lang="de-CH" dirty="0" smtClean="0">
                <a:hlinkClick r:id="rId5"/>
              </a:rPr>
              <a:t>Übungsbeispiel 2: Bestimmung</a:t>
            </a:r>
            <a:endParaRPr lang="de-CH" dirty="0" smtClean="0"/>
          </a:p>
          <a:p>
            <a:pPr>
              <a:lnSpc>
                <a:spcPct val="200000"/>
              </a:lnSpc>
            </a:pPr>
            <a:r>
              <a:rPr lang="de-CH" dirty="0" smtClean="0">
                <a:hlinkClick r:id="rId6"/>
              </a:rPr>
              <a:t>Übungsbeispiel 3: Kurztext</a:t>
            </a:r>
            <a:endParaRPr lang="de-CH" dirty="0" smtClean="0"/>
          </a:p>
          <a:p>
            <a:pPr marL="0" indent="0">
              <a:buNone/>
            </a:pPr>
            <a:endParaRPr lang="de-CH" dirty="0"/>
          </a:p>
        </p:txBody>
      </p:sp>
    </p:spTree>
    <p:extLst>
      <p:ext uri="{BB962C8B-B14F-4D97-AF65-F5344CB8AC3E}">
        <p14:creationId xmlns:p14="http://schemas.microsoft.com/office/powerpoint/2010/main" val="14364529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a:t>Blended-Learning </a:t>
            </a:r>
            <a:r>
              <a:rPr lang="en-US" dirty="0" err="1"/>
              <a:t>im</a:t>
            </a:r>
            <a:r>
              <a:rPr lang="en-US" dirty="0"/>
              <a:t> Seminar “Sinn- und </a:t>
            </a:r>
            <a:r>
              <a:rPr lang="en-US" dirty="0" err="1"/>
              <a:t>Wertfragen</a:t>
            </a:r>
            <a:r>
              <a:rPr lang="en-US" dirty="0"/>
              <a:t>”</a:t>
            </a:r>
          </a:p>
          <a:p>
            <a:endParaRPr lang="de-CH" dirty="0"/>
          </a:p>
        </p:txBody>
      </p:sp>
      <p:sp>
        <p:nvSpPr>
          <p:cNvPr id="3" name="Titel 2"/>
          <p:cNvSpPr>
            <a:spLocks noGrp="1"/>
          </p:cNvSpPr>
          <p:nvPr>
            <p:ph type="title"/>
          </p:nvPr>
        </p:nvSpPr>
        <p:spPr/>
        <p:txBody>
          <a:bodyPr/>
          <a:lstStyle/>
          <a:p>
            <a:r>
              <a:rPr lang="de-CH" dirty="0" smtClean="0"/>
              <a:t>Das sagen die Studierenden</a:t>
            </a:r>
            <a:endParaRPr lang="de-CH" dirty="0"/>
          </a:p>
        </p:txBody>
      </p:sp>
      <p:sp>
        <p:nvSpPr>
          <p:cNvPr id="4" name="Inhaltsplatzhalter 3"/>
          <p:cNvSpPr>
            <a:spLocks noGrp="1"/>
          </p:cNvSpPr>
          <p:nvPr>
            <p:ph idx="1"/>
          </p:nvPr>
        </p:nvSpPr>
        <p:spPr/>
        <p:txBody>
          <a:bodyPr/>
          <a:lstStyle/>
          <a:p>
            <a:pPr marL="0" indent="0">
              <a:spcAft>
                <a:spcPts val="1200"/>
              </a:spcAft>
              <a:buNone/>
            </a:pPr>
            <a:r>
              <a:rPr lang="de-CH" dirty="0" smtClean="0"/>
              <a:t>«Der </a:t>
            </a:r>
            <a:r>
              <a:rPr lang="de-CH" dirty="0"/>
              <a:t>E-Learning Teil des Seminars war super </a:t>
            </a:r>
            <a:r>
              <a:rPr lang="de-CH" dirty="0" smtClean="0"/>
              <a:t>aufgebaut.</a:t>
            </a:r>
            <a:br>
              <a:rPr lang="de-CH" dirty="0" smtClean="0"/>
            </a:br>
            <a:r>
              <a:rPr lang="de-CH" dirty="0" smtClean="0"/>
              <a:t>Jeder </a:t>
            </a:r>
            <a:r>
              <a:rPr lang="de-CH" dirty="0"/>
              <a:t>konnte in seinem Tempo </a:t>
            </a:r>
            <a:r>
              <a:rPr lang="de-CH" dirty="0" smtClean="0"/>
              <a:t>arbeiten wann </a:t>
            </a:r>
            <a:r>
              <a:rPr lang="de-CH" dirty="0"/>
              <a:t>und wo </a:t>
            </a:r>
            <a:r>
              <a:rPr lang="de-CH" dirty="0" smtClean="0"/>
              <a:t>er</a:t>
            </a:r>
            <a:br>
              <a:rPr lang="de-CH" dirty="0" smtClean="0"/>
            </a:br>
            <a:r>
              <a:rPr lang="de-CH" dirty="0" smtClean="0"/>
              <a:t>wollte</a:t>
            </a:r>
            <a:r>
              <a:rPr lang="de-CH" dirty="0"/>
              <a:t>. Zu jedem Thema hat es vielfältige </a:t>
            </a:r>
            <a:r>
              <a:rPr lang="de-CH" dirty="0" smtClean="0"/>
              <a:t>Unterlagen»</a:t>
            </a:r>
          </a:p>
          <a:p>
            <a:pPr marL="0" indent="0">
              <a:spcAft>
                <a:spcPts val="1200"/>
              </a:spcAft>
              <a:buNone/>
            </a:pPr>
            <a:r>
              <a:rPr lang="de-CH" dirty="0" smtClean="0"/>
              <a:t>«Der </a:t>
            </a:r>
            <a:r>
              <a:rPr lang="de-CH" dirty="0"/>
              <a:t>E-</a:t>
            </a:r>
            <a:r>
              <a:rPr lang="de-CH" dirty="0" err="1"/>
              <a:t>Learningkurs</a:t>
            </a:r>
            <a:r>
              <a:rPr lang="de-CH" dirty="0"/>
              <a:t> ist sehr gut</a:t>
            </a:r>
            <a:r>
              <a:rPr lang="de-CH" dirty="0" smtClean="0"/>
              <a:t>!! Der dürfte </a:t>
            </a:r>
            <a:r>
              <a:rPr lang="de-CH" dirty="0"/>
              <a:t>noch </a:t>
            </a:r>
            <a:r>
              <a:rPr lang="de-CH" dirty="0" smtClean="0"/>
              <a:t>länger</a:t>
            </a:r>
            <a:br>
              <a:rPr lang="de-CH" dirty="0" smtClean="0"/>
            </a:br>
            <a:r>
              <a:rPr lang="de-CH" dirty="0" smtClean="0"/>
              <a:t>sein</a:t>
            </a:r>
            <a:r>
              <a:rPr lang="de-CH" dirty="0"/>
              <a:t>. Die ganze Vorlesung online machen </a:t>
            </a:r>
            <a:r>
              <a:rPr lang="de-CH" dirty="0" smtClean="0"/>
              <a:t>zu können </a:t>
            </a:r>
            <a:r>
              <a:rPr lang="de-CH" dirty="0"/>
              <a:t>wäre toll</a:t>
            </a:r>
            <a:r>
              <a:rPr lang="de-CH" dirty="0" smtClean="0"/>
              <a:t>!»</a:t>
            </a:r>
          </a:p>
          <a:p>
            <a:pPr marL="0" indent="0">
              <a:spcAft>
                <a:spcPts val="1200"/>
              </a:spcAft>
              <a:buNone/>
            </a:pPr>
            <a:r>
              <a:rPr lang="de-CH" dirty="0" smtClean="0"/>
              <a:t>«Ich </a:t>
            </a:r>
            <a:r>
              <a:rPr lang="de-CH" dirty="0"/>
              <a:t>finde die Form der E-Learning Veranstaltung sehr gut gelungen. Auch die </a:t>
            </a:r>
            <a:r>
              <a:rPr lang="de-CH" dirty="0" smtClean="0"/>
              <a:t>Nachbesprechungen der </a:t>
            </a:r>
            <a:r>
              <a:rPr lang="de-CH" dirty="0"/>
              <a:t>einzelnen Punkte in der 2. Semesterhälfte finde ich hilfreich</a:t>
            </a:r>
            <a:r>
              <a:rPr lang="de-CH" dirty="0" smtClean="0"/>
              <a:t>.»</a:t>
            </a:r>
            <a:endParaRPr lang="de-CH" dirty="0"/>
          </a:p>
          <a:p>
            <a:pPr marL="0" indent="0">
              <a:spcAft>
                <a:spcPts val="1200"/>
              </a:spcAft>
              <a:buNone/>
            </a:pPr>
            <a:r>
              <a:rPr lang="de-CH" dirty="0" smtClean="0"/>
              <a:t>«Ich </a:t>
            </a:r>
            <a:r>
              <a:rPr lang="de-CH" dirty="0"/>
              <a:t>denke, dass es sinnvoller wäre zwischen die E-</a:t>
            </a:r>
            <a:r>
              <a:rPr lang="de-CH" dirty="0" err="1"/>
              <a:t>learning</a:t>
            </a:r>
            <a:r>
              <a:rPr lang="de-CH" dirty="0"/>
              <a:t> Sessions </a:t>
            </a:r>
            <a:r>
              <a:rPr lang="de-CH" dirty="0" smtClean="0"/>
              <a:t>Präsenzveranstaltungen einzuflechten</a:t>
            </a:r>
            <a:r>
              <a:rPr lang="de-CH" dirty="0"/>
              <a:t>. So kann ein nachhaltigerer Lernzuwachs garantiert werden</a:t>
            </a:r>
            <a:r>
              <a:rPr lang="de-CH" dirty="0" smtClean="0"/>
              <a:t>.»</a:t>
            </a:r>
            <a:endParaRPr lang="de-CH" dirty="0"/>
          </a:p>
          <a:p>
            <a:pPr marL="0" indent="0">
              <a:spcAft>
                <a:spcPts val="1200"/>
              </a:spcAft>
              <a:buNone/>
            </a:pPr>
            <a:r>
              <a:rPr lang="de-CH" dirty="0" smtClean="0"/>
              <a:t>«E- </a:t>
            </a:r>
            <a:r>
              <a:rPr lang="de-CH" dirty="0"/>
              <a:t>Learning ist für jemanden der noch nie </a:t>
            </a:r>
            <a:r>
              <a:rPr lang="de-CH" dirty="0" err="1"/>
              <a:t>Phylosophie</a:t>
            </a:r>
            <a:r>
              <a:rPr lang="de-CH" dirty="0"/>
              <a:t> hatte, an Materialien zu umfangreich. </a:t>
            </a:r>
            <a:r>
              <a:rPr lang="de-CH" dirty="0" smtClean="0"/>
              <a:t>Man kann </a:t>
            </a:r>
            <a:r>
              <a:rPr lang="de-CH" dirty="0"/>
              <a:t>nicht erkennen was wichtig ist und was Zusatzinfo</a:t>
            </a:r>
            <a:r>
              <a:rPr lang="de-CH" dirty="0" smtClean="0"/>
              <a:t>.»</a:t>
            </a:r>
            <a:endParaRPr lang="de-CH" dirty="0"/>
          </a:p>
          <a:p>
            <a:pPr marL="0" indent="0">
              <a:buNone/>
            </a:pPr>
            <a:r>
              <a:rPr lang="de-CH" dirty="0" smtClean="0"/>
              <a:t>«grosser </a:t>
            </a:r>
            <a:r>
              <a:rPr lang="de-CH" dirty="0"/>
              <a:t>Aufwand für </a:t>
            </a:r>
            <a:r>
              <a:rPr lang="de-CH" dirty="0" smtClean="0"/>
              <a:t>Essay/E-Learning»</a:t>
            </a:r>
            <a:endParaRPr lang="de-CH" dirty="0"/>
          </a:p>
        </p:txBody>
      </p:sp>
      <p:pic>
        <p:nvPicPr>
          <p:cNvPr id="5" name="Grafik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9224" y="548680"/>
            <a:ext cx="2352502" cy="2011680"/>
          </a:xfrm>
          <a:prstGeom prst="rect">
            <a:avLst/>
          </a:prstGeom>
        </p:spPr>
      </p:pic>
    </p:spTree>
    <p:extLst>
      <p:ext uri="{BB962C8B-B14F-4D97-AF65-F5344CB8AC3E}">
        <p14:creationId xmlns:p14="http://schemas.microsoft.com/office/powerpoint/2010/main" val="3651906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a:xfrm>
            <a:off x="457200" y="1602000"/>
            <a:ext cx="9104312" cy="1198800"/>
          </a:xfrm>
        </p:spPr>
        <p:txBody>
          <a:bodyPr/>
          <a:lstStyle/>
          <a:p>
            <a:r>
              <a:rPr lang="en-US" dirty="0" err="1" smtClean="0"/>
              <a:t>Selbstgesteuertes</a:t>
            </a:r>
            <a:r>
              <a:rPr lang="en-US" dirty="0" smtClean="0"/>
              <a:t> </a:t>
            </a:r>
            <a:r>
              <a:rPr lang="en-US" dirty="0" err="1" smtClean="0"/>
              <a:t>Lernen</a:t>
            </a:r>
            <a:r>
              <a:rPr lang="en-US" dirty="0" smtClean="0"/>
              <a:t> </a:t>
            </a:r>
            <a:br>
              <a:rPr lang="en-US" dirty="0" smtClean="0"/>
            </a:br>
            <a:r>
              <a:rPr lang="en-US" dirty="0" smtClean="0"/>
              <a:t>in </a:t>
            </a:r>
            <a:br>
              <a:rPr lang="en-US" dirty="0" smtClean="0"/>
            </a:br>
            <a:r>
              <a:rPr lang="en-US" dirty="0" smtClean="0"/>
              <a:t>“</a:t>
            </a:r>
            <a:r>
              <a:rPr lang="en-US" dirty="0" err="1" smtClean="0"/>
              <a:t>Räume</a:t>
            </a:r>
            <a:r>
              <a:rPr lang="en-US" dirty="0" smtClean="0"/>
              <a:t>, </a:t>
            </a:r>
            <a:r>
              <a:rPr lang="en-US" dirty="0" err="1" smtClean="0"/>
              <a:t>Zeiten</a:t>
            </a:r>
            <a:r>
              <a:rPr lang="en-US" dirty="0" smtClean="0"/>
              <a:t>, </a:t>
            </a:r>
            <a:r>
              <a:rPr lang="en-US" dirty="0" err="1" smtClean="0"/>
              <a:t>Gesellschaften</a:t>
            </a:r>
            <a:r>
              <a:rPr lang="en-US" dirty="0" smtClean="0"/>
              <a:t>”:</a:t>
            </a:r>
          </a:p>
          <a:p>
            <a:r>
              <a:rPr lang="en-US" dirty="0" err="1" smtClean="0"/>
              <a:t>Pilotversuch</a:t>
            </a:r>
            <a:r>
              <a:rPr lang="en-US" dirty="0" smtClean="0"/>
              <a:t> FS 2016 </a:t>
            </a:r>
            <a:endParaRPr lang="en-US" dirty="0"/>
          </a:p>
        </p:txBody>
      </p:sp>
    </p:spTree>
    <p:extLst>
      <p:ext uri="{BB962C8B-B14F-4D97-AF65-F5344CB8AC3E}">
        <p14:creationId xmlns:p14="http://schemas.microsoft.com/office/powerpoint/2010/main" val="11315603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2"/>
          </p:nvPr>
        </p:nvSpPr>
        <p:spPr/>
        <p:txBody>
          <a:bodyPr/>
          <a:lstStyle/>
          <a:p>
            <a:r>
              <a:rPr lang="en-US" dirty="0" err="1" smtClean="0"/>
              <a:t>Selbstgesteuertes</a:t>
            </a:r>
            <a:r>
              <a:rPr lang="en-US" dirty="0" smtClean="0"/>
              <a:t> </a:t>
            </a:r>
            <a:r>
              <a:rPr lang="en-US" dirty="0" err="1" smtClean="0"/>
              <a:t>Lernen</a:t>
            </a:r>
            <a:r>
              <a:rPr lang="en-US" dirty="0" smtClean="0"/>
              <a:t> in RZG/Geschichte</a:t>
            </a:r>
            <a:endParaRPr lang="en-US" dirty="0"/>
          </a:p>
        </p:txBody>
      </p:sp>
      <p:sp>
        <p:nvSpPr>
          <p:cNvPr id="3" name="Titel 2"/>
          <p:cNvSpPr>
            <a:spLocks noGrp="1"/>
          </p:cNvSpPr>
          <p:nvPr>
            <p:ph type="title"/>
          </p:nvPr>
        </p:nvSpPr>
        <p:spPr/>
        <p:txBody>
          <a:bodyPr/>
          <a:lstStyle/>
          <a:p>
            <a:r>
              <a:rPr lang="en-US" dirty="0" smtClean="0"/>
              <a:t>Setting des </a:t>
            </a:r>
            <a:r>
              <a:rPr lang="en-US" dirty="0" err="1" smtClean="0"/>
              <a:t>selbstgesteuerten</a:t>
            </a:r>
            <a:r>
              <a:rPr lang="en-US" dirty="0" smtClean="0"/>
              <a:t> </a:t>
            </a:r>
            <a:r>
              <a:rPr lang="en-US" dirty="0" err="1" smtClean="0"/>
              <a:t>Lernens</a:t>
            </a:r>
            <a:r>
              <a:rPr lang="en-US" dirty="0" smtClean="0"/>
              <a:t> </a:t>
            </a:r>
            <a:endParaRPr lang="en-US" dirty="0"/>
          </a:p>
        </p:txBody>
      </p:sp>
      <p:sp>
        <p:nvSpPr>
          <p:cNvPr id="4" name="Inhaltsplatzhalter 3"/>
          <p:cNvSpPr>
            <a:spLocks noGrp="1"/>
          </p:cNvSpPr>
          <p:nvPr>
            <p:ph idx="1"/>
          </p:nvPr>
        </p:nvSpPr>
        <p:spPr/>
        <p:txBody>
          <a:bodyPr/>
          <a:lstStyle/>
          <a:p>
            <a:pPr marL="0" indent="0">
              <a:buNone/>
            </a:pPr>
            <a:r>
              <a:rPr lang="en-US" dirty="0" err="1" smtClean="0"/>
              <a:t>Rahmenbedingungen</a:t>
            </a:r>
            <a:r>
              <a:rPr lang="en-US" dirty="0" smtClean="0"/>
              <a:t> / </a:t>
            </a:r>
            <a:r>
              <a:rPr lang="en-US" dirty="0" err="1" smtClean="0"/>
              <a:t>Ausgangslage</a:t>
            </a:r>
            <a:endParaRPr lang="en-US" dirty="0" smtClean="0"/>
          </a:p>
          <a:p>
            <a:r>
              <a:rPr lang="en-US" dirty="0" err="1" smtClean="0"/>
              <a:t>Veranstaltung</a:t>
            </a:r>
            <a:r>
              <a:rPr lang="en-US" dirty="0" smtClean="0"/>
              <a:t> “</a:t>
            </a:r>
            <a:r>
              <a:rPr lang="en-US" dirty="0" err="1" smtClean="0"/>
              <a:t>Wandel</a:t>
            </a:r>
            <a:r>
              <a:rPr lang="en-US" dirty="0" smtClean="0"/>
              <a:t> und </a:t>
            </a:r>
            <a:r>
              <a:rPr lang="en-US" dirty="0" err="1" smtClean="0"/>
              <a:t>Brüche</a:t>
            </a:r>
            <a:r>
              <a:rPr lang="en-US" dirty="0" smtClean="0"/>
              <a:t>”: </a:t>
            </a:r>
            <a:r>
              <a:rPr lang="en-US" dirty="0" err="1" smtClean="0"/>
              <a:t>Aufarbeitung</a:t>
            </a:r>
            <a:r>
              <a:rPr lang="en-US" dirty="0" smtClean="0"/>
              <a:t> des 19. </a:t>
            </a:r>
            <a:r>
              <a:rPr lang="en-US" dirty="0" err="1" smtClean="0"/>
              <a:t>Jh</a:t>
            </a:r>
            <a:r>
              <a:rPr lang="en-US" dirty="0" smtClean="0"/>
              <a:t>. (</a:t>
            </a:r>
            <a:r>
              <a:rPr lang="en-US" dirty="0" err="1" smtClean="0"/>
              <a:t>Industrialisierung</a:t>
            </a:r>
            <a:r>
              <a:rPr lang="en-US" dirty="0" smtClean="0"/>
              <a:t>, </a:t>
            </a:r>
            <a:r>
              <a:rPr lang="en-US" dirty="0" err="1" smtClean="0"/>
              <a:t>Französische</a:t>
            </a:r>
            <a:r>
              <a:rPr lang="en-US" dirty="0" smtClean="0"/>
              <a:t> Revolution, </a:t>
            </a:r>
            <a:r>
              <a:rPr lang="en-US" dirty="0" err="1" smtClean="0"/>
              <a:t>gesellschaftlicher</a:t>
            </a:r>
            <a:r>
              <a:rPr lang="en-US" dirty="0" smtClean="0"/>
              <a:t> </a:t>
            </a:r>
            <a:r>
              <a:rPr lang="en-US" dirty="0" err="1" smtClean="0"/>
              <a:t>Wandel</a:t>
            </a:r>
            <a:r>
              <a:rPr lang="en-US" dirty="0" smtClean="0"/>
              <a:t>)</a:t>
            </a:r>
            <a:endParaRPr lang="en-US" dirty="0"/>
          </a:p>
          <a:p>
            <a:r>
              <a:rPr lang="en-US" dirty="0" err="1" smtClean="0"/>
              <a:t>Vorlesung</a:t>
            </a:r>
            <a:r>
              <a:rPr lang="en-US" dirty="0" smtClean="0"/>
              <a:t> und Seminar </a:t>
            </a:r>
            <a:r>
              <a:rPr lang="en-US" dirty="0" err="1" smtClean="0"/>
              <a:t>im</a:t>
            </a:r>
            <a:r>
              <a:rPr lang="en-US" dirty="0" smtClean="0"/>
              <a:t> 2. Semester + </a:t>
            </a:r>
            <a:r>
              <a:rPr lang="en-US" dirty="0" err="1" smtClean="0"/>
              <a:t>Erweiterungsstudierende</a:t>
            </a:r>
            <a:r>
              <a:rPr lang="en-US" dirty="0" smtClean="0"/>
              <a:t> Master</a:t>
            </a:r>
            <a:endParaRPr lang="en-US" dirty="0"/>
          </a:p>
          <a:p>
            <a:r>
              <a:rPr lang="en-US" dirty="0" err="1" smtClean="0"/>
              <a:t>Rund</a:t>
            </a:r>
            <a:r>
              <a:rPr lang="en-US" dirty="0" smtClean="0"/>
              <a:t> 90 </a:t>
            </a:r>
            <a:r>
              <a:rPr lang="en-US" dirty="0" err="1" smtClean="0"/>
              <a:t>Studierende</a:t>
            </a:r>
            <a:endParaRPr lang="en-US" dirty="0"/>
          </a:p>
          <a:p>
            <a:r>
              <a:rPr lang="en-US" dirty="0" err="1" smtClean="0"/>
              <a:t>Mehrfache</a:t>
            </a:r>
            <a:r>
              <a:rPr lang="en-US" dirty="0" smtClean="0"/>
              <a:t> </a:t>
            </a:r>
            <a:r>
              <a:rPr lang="en-US" dirty="0" err="1" smtClean="0"/>
              <a:t>Vorinformation</a:t>
            </a:r>
            <a:r>
              <a:rPr lang="en-US" dirty="0" smtClean="0"/>
              <a:t>: 2 </a:t>
            </a:r>
            <a:r>
              <a:rPr lang="en-US" dirty="0" err="1" smtClean="0"/>
              <a:t>Gruppen</a:t>
            </a:r>
            <a:r>
              <a:rPr lang="en-US" dirty="0" smtClean="0"/>
              <a:t> </a:t>
            </a:r>
            <a:r>
              <a:rPr lang="en-US" dirty="0" err="1" smtClean="0"/>
              <a:t>regulär</a:t>
            </a:r>
            <a:r>
              <a:rPr lang="en-US" dirty="0" smtClean="0"/>
              <a:t>, 1 </a:t>
            </a:r>
            <a:r>
              <a:rPr lang="en-US" dirty="0" err="1" smtClean="0"/>
              <a:t>Gruppe</a:t>
            </a:r>
            <a:r>
              <a:rPr lang="en-US" dirty="0" smtClean="0"/>
              <a:t> </a:t>
            </a:r>
            <a:r>
              <a:rPr lang="en-US" dirty="0" err="1" smtClean="0"/>
              <a:t>selbstgesteuert</a:t>
            </a:r>
            <a:endParaRPr lang="en-US" dirty="0" smtClean="0"/>
          </a:p>
          <a:p>
            <a:endParaRPr lang="en-US" dirty="0"/>
          </a:p>
          <a:p>
            <a:pPr marL="0" indent="0">
              <a:buNone/>
            </a:pPr>
            <a:r>
              <a:rPr lang="en-US" dirty="0" err="1" smtClean="0"/>
              <a:t>Organisation</a:t>
            </a:r>
            <a:r>
              <a:rPr lang="en-US" dirty="0" smtClean="0"/>
              <a:t> der </a:t>
            </a:r>
            <a:r>
              <a:rPr lang="en-US" dirty="0" err="1" smtClean="0"/>
              <a:t>selbstgesteuerten</a:t>
            </a:r>
            <a:r>
              <a:rPr lang="en-US" dirty="0" smtClean="0"/>
              <a:t> </a:t>
            </a:r>
            <a:r>
              <a:rPr lang="en-US" dirty="0" err="1" smtClean="0"/>
              <a:t>Gruppe</a:t>
            </a:r>
            <a:endParaRPr lang="en-US" dirty="0" smtClean="0"/>
          </a:p>
          <a:p>
            <a:r>
              <a:rPr lang="en-US" dirty="0" err="1" smtClean="0"/>
              <a:t>Vorlesung</a:t>
            </a:r>
            <a:r>
              <a:rPr lang="en-US" dirty="0" smtClean="0"/>
              <a:t> 14tgl., </a:t>
            </a:r>
            <a:r>
              <a:rPr lang="en-US" dirty="0" err="1" smtClean="0"/>
              <a:t>präsenzfrei</a:t>
            </a:r>
            <a:endParaRPr lang="en-US" dirty="0" smtClean="0"/>
          </a:p>
          <a:p>
            <a:r>
              <a:rPr lang="en-US" dirty="0" err="1" smtClean="0"/>
              <a:t>Nachfolgende</a:t>
            </a:r>
            <a:r>
              <a:rPr lang="en-US" dirty="0" smtClean="0"/>
              <a:t> </a:t>
            </a:r>
            <a:r>
              <a:rPr lang="en-US" dirty="0" err="1" smtClean="0"/>
              <a:t>Übungssequenzen</a:t>
            </a:r>
            <a:r>
              <a:rPr lang="en-US" dirty="0" smtClean="0"/>
              <a:t> </a:t>
            </a:r>
            <a:r>
              <a:rPr lang="en-US" dirty="0" err="1" smtClean="0"/>
              <a:t>zu</a:t>
            </a:r>
            <a:r>
              <a:rPr lang="en-US" dirty="0" smtClean="0"/>
              <a:t> </a:t>
            </a:r>
            <a:r>
              <a:rPr lang="en-US" dirty="0" err="1" smtClean="0"/>
              <a:t>Vorlesungsthemen</a:t>
            </a:r>
            <a:endParaRPr lang="en-US" dirty="0" smtClean="0"/>
          </a:p>
          <a:p>
            <a:r>
              <a:rPr lang="en-US" dirty="0" smtClean="0"/>
              <a:t>3 </a:t>
            </a:r>
            <a:r>
              <a:rPr lang="en-US" dirty="0" err="1" smtClean="0"/>
              <a:t>Präsenztermine</a:t>
            </a:r>
            <a:r>
              <a:rPr lang="en-US" dirty="0" smtClean="0"/>
              <a:t>: </a:t>
            </a:r>
            <a:r>
              <a:rPr lang="en-US" dirty="0" err="1" smtClean="0"/>
              <a:t>zu</a:t>
            </a:r>
            <a:r>
              <a:rPr lang="en-US" dirty="0" smtClean="0"/>
              <a:t> </a:t>
            </a:r>
            <a:r>
              <a:rPr lang="en-US" dirty="0" err="1" smtClean="0"/>
              <a:t>Anfang</a:t>
            </a:r>
            <a:r>
              <a:rPr lang="en-US" dirty="0" smtClean="0"/>
              <a:t>, in der </a:t>
            </a:r>
            <a:r>
              <a:rPr lang="en-US" dirty="0" err="1" smtClean="0"/>
              <a:t>Mitte</a:t>
            </a:r>
            <a:r>
              <a:rPr lang="en-US" dirty="0" smtClean="0"/>
              <a:t>, </a:t>
            </a:r>
            <a:r>
              <a:rPr lang="en-US" dirty="0" err="1" smtClean="0"/>
              <a:t>zum</a:t>
            </a:r>
            <a:r>
              <a:rPr lang="en-US" dirty="0" smtClean="0"/>
              <a:t> </a:t>
            </a:r>
            <a:r>
              <a:rPr lang="en-US" dirty="0" err="1" smtClean="0"/>
              <a:t>Abschluss</a:t>
            </a:r>
            <a:endParaRPr lang="en-US" dirty="0" smtClean="0"/>
          </a:p>
          <a:p>
            <a:r>
              <a:rPr lang="en-US" dirty="0" err="1" smtClean="0"/>
              <a:t>Sprechstunde</a:t>
            </a:r>
            <a:r>
              <a:rPr lang="en-US" dirty="0"/>
              <a:t> </a:t>
            </a:r>
            <a:r>
              <a:rPr lang="en-US" dirty="0" err="1" smtClean="0"/>
              <a:t>mit</a:t>
            </a:r>
            <a:r>
              <a:rPr lang="en-US" dirty="0" smtClean="0"/>
              <a:t> der </a:t>
            </a:r>
            <a:r>
              <a:rPr lang="en-US" dirty="0" err="1" smtClean="0"/>
              <a:t>Dozentin</a:t>
            </a:r>
            <a:r>
              <a:rPr lang="en-US" dirty="0" smtClean="0"/>
              <a:t> </a:t>
            </a:r>
            <a:r>
              <a:rPr lang="en-US" dirty="0" err="1" smtClean="0"/>
              <a:t>möglich</a:t>
            </a:r>
            <a:endParaRPr lang="en-US" dirty="0"/>
          </a:p>
          <a:p>
            <a:endParaRPr lang="en-US" dirty="0"/>
          </a:p>
          <a:p>
            <a:pPr marL="0" indent="0">
              <a:buNone/>
            </a:pPr>
            <a:r>
              <a:rPr lang="en-US" dirty="0" err="1" smtClean="0"/>
              <a:t>Kurs</a:t>
            </a:r>
            <a:r>
              <a:rPr lang="en-US" dirty="0"/>
              <a:t>-</a:t>
            </a:r>
            <a:r>
              <a:rPr lang="en-US" dirty="0" smtClean="0"/>
              <a:t>Link </a:t>
            </a:r>
            <a:r>
              <a:rPr lang="en-US" dirty="0" err="1" smtClean="0"/>
              <a:t>für</a:t>
            </a:r>
            <a:r>
              <a:rPr lang="en-US" dirty="0" smtClean="0"/>
              <a:t> den </a:t>
            </a:r>
            <a:r>
              <a:rPr lang="en-US" dirty="0" err="1" smtClean="0"/>
              <a:t>direkten</a:t>
            </a:r>
            <a:r>
              <a:rPr lang="en-US" dirty="0" smtClean="0"/>
              <a:t> </a:t>
            </a:r>
            <a:r>
              <a:rPr lang="en-US" dirty="0" err="1" smtClean="0"/>
              <a:t>Beitritt</a:t>
            </a:r>
            <a:r>
              <a:rPr lang="en-US" dirty="0" smtClean="0"/>
              <a:t>: </a:t>
            </a:r>
            <a:r>
              <a:rPr lang="en-US" sz="1600" dirty="0">
                <a:hlinkClick r:id="rId2"/>
              </a:rPr>
              <a:t>https://ilias.phbern.ch/goto.php?target=crs_272376_rcode3SJmuP4tQc&amp;client_id=</a:t>
            </a:r>
            <a:r>
              <a:rPr lang="en-US" sz="1600" dirty="0" smtClean="0">
                <a:hlinkClick r:id="rId2"/>
              </a:rPr>
              <a:t>phbern</a:t>
            </a:r>
            <a:r>
              <a:rPr lang="en-US" sz="1600" dirty="0" smtClean="0"/>
              <a:t> </a:t>
            </a:r>
            <a:endParaRPr lang="en-US" sz="1600" dirty="0"/>
          </a:p>
          <a:p>
            <a:pPr marL="0" indent="0">
              <a:buNone/>
            </a:pP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57886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_Praesentation_dozierende">
  <a:themeElements>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CH" sz="2400" b="0" i="0" u="none" strike="noStrike" cap="none" normalizeH="0" baseline="0">
            <a:ln>
              <a:noFill/>
            </a:ln>
            <a:solidFill>
              <a:srgbClr val="000000"/>
            </a:solidFill>
            <a:effectLst/>
            <a:latin typeface="Times"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CH" sz="2400" b="0" i="0" u="none" strike="noStrike" cap="none" normalizeH="0" baseline="0">
            <a:ln>
              <a:noFill/>
            </a:ln>
            <a:solidFill>
              <a:srgbClr val="000000"/>
            </a:solidFill>
            <a:effectLst/>
            <a:latin typeface="Times" charset="0"/>
            <a:ea typeface="ＭＳ Ｐゴシック" charset="0"/>
          </a:defRPr>
        </a:defPPr>
      </a:lstStyle>
    </a:ln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Design">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DE_Praesentation_dozierende.potx</Template>
  <TotalTime>0</TotalTime>
  <Words>866</Words>
  <Application>Microsoft Office PowerPoint</Application>
  <PresentationFormat>A4-Papier (210x297 mm)</PresentationFormat>
  <Paragraphs>154</Paragraphs>
  <Slides>24</Slides>
  <Notes>0</Notes>
  <HiddenSlides>0</HiddenSlides>
  <MMClips>0</MMClips>
  <ScaleCrop>false</ScaleCrop>
  <HeadingPairs>
    <vt:vector size="4" baseType="variant">
      <vt:variant>
        <vt:lpstr>Design</vt:lpstr>
      </vt:variant>
      <vt:variant>
        <vt:i4>1</vt:i4>
      </vt:variant>
      <vt:variant>
        <vt:lpstr>Folientitel</vt:lpstr>
      </vt:variant>
      <vt:variant>
        <vt:i4>24</vt:i4>
      </vt:variant>
    </vt:vector>
  </HeadingPairs>
  <TitlesOfParts>
    <vt:vector size="25" baseType="lpstr">
      <vt:lpstr>DE_Praesentation_dozierende</vt:lpstr>
      <vt:lpstr>Integrierte Medienbildung  in der Lehre: Erfahrungsberichte</vt:lpstr>
      <vt:lpstr>PowerPoint-Präsentation</vt:lpstr>
      <vt:lpstr>PowerPoint-Präsentation</vt:lpstr>
      <vt:lpstr>Eckdaten und Grundprinzipien</vt:lpstr>
      <vt:lpstr>Aufbau E-Learning-Kurs</vt:lpstr>
      <vt:lpstr>Beispiele</vt:lpstr>
      <vt:lpstr>Das sagen die Studierenden</vt:lpstr>
      <vt:lpstr>PowerPoint-Präsentation</vt:lpstr>
      <vt:lpstr>Setting des selbstgesteuerten Lernens </vt:lpstr>
      <vt:lpstr>Aufbau der Selbstlernphasen: ein Beispiel...</vt:lpstr>
      <vt:lpstr>HErausforderungen</vt:lpstr>
      <vt:lpstr>Rückmeldungen der Studierenden I</vt:lpstr>
      <vt:lpstr>Rückmeldungen der Studierenden II</vt:lpstr>
      <vt:lpstr>Rückmeldungen der Studierenden III</vt:lpstr>
      <vt:lpstr>PowerPoint-Präsentation</vt:lpstr>
      <vt:lpstr>Eckdaten und Grundprinzipien</vt:lpstr>
      <vt:lpstr>Open source prinzip</vt:lpstr>
      <vt:lpstr>BEISPIEL AUS BILD SCHRIFT KOMMUNIKATION</vt:lpstr>
      <vt:lpstr>BEISPIEL AUS BILD SCHRIFT KOMMUNIKATION</vt:lpstr>
      <vt:lpstr>PowerPoint-Präsentation</vt:lpstr>
      <vt:lpstr>PowerPoint-Präsentation</vt:lpstr>
      <vt:lpstr>PowerPoint-Präsentation</vt:lpstr>
      <vt:lpstr>AUSBLICK</vt:lpstr>
      <vt:lpstr>AUSBLICK</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Lukas Schoch</dc:creator>
  <cp:lastModifiedBy>Zurschmitten, Christof</cp:lastModifiedBy>
  <cp:revision>57</cp:revision>
  <cp:lastPrinted>2013-04-29T07:24:36Z</cp:lastPrinted>
  <dcterms:created xsi:type="dcterms:W3CDTF">2013-07-19T13:16:03Z</dcterms:created>
  <dcterms:modified xsi:type="dcterms:W3CDTF">2016-11-16T12:58:34Z</dcterms:modified>
</cp:coreProperties>
</file>